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75" r:id="rId3"/>
    <p:sldId id="263" r:id="rId4"/>
    <p:sldId id="281" r:id="rId5"/>
    <p:sldId id="266" r:id="rId6"/>
    <p:sldId id="288" r:id="rId7"/>
    <p:sldId id="280" r:id="rId8"/>
    <p:sldId id="265" r:id="rId9"/>
    <p:sldId id="287" r:id="rId10"/>
    <p:sldId id="285" r:id="rId11"/>
    <p:sldId id="289" r:id="rId12"/>
    <p:sldId id="290" r:id="rId13"/>
    <p:sldId id="293" r:id="rId14"/>
    <p:sldId id="292" r:id="rId15"/>
    <p:sldId id="286" r:id="rId16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99" autoAdjust="0"/>
    <p:restoredTop sz="93478" autoAdjust="0"/>
  </p:normalViewPr>
  <p:slideViewPr>
    <p:cSldViewPr snapToGrid="0">
      <p:cViewPr>
        <p:scale>
          <a:sx n="100" d="100"/>
          <a:sy n="100" d="100"/>
        </p:scale>
        <p:origin x="-744" y="-29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285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D91C4F-8B50-4B04-93C5-7D740FDB1D96}" type="datetimeFigureOut">
              <a:rPr lang="en-US" smtClean="0"/>
              <a:pPr/>
              <a:t>14-Feb-18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DAB0A0-982F-4D95-8C5C-CF383F4AA1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2435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73DBC9-D97C-4C1E-9E32-12678FDB83A9}" type="datetimeFigureOut">
              <a:rPr lang="en-US" smtClean="0"/>
              <a:pPr/>
              <a:t>14-Feb-18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D1E00F-E61A-4BF7-8AE6-74833C6402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768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GB" dirty="0" smtClean="0"/>
              <a:t> </a:t>
            </a:r>
            <a:r>
              <a:rPr lang="en-GB" b="1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DF940-3D6D-4B96-B196-2462E825FEE7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190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DF940-3D6D-4B96-B196-2462E825FEE7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328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DF940-3D6D-4B96-B196-2462E825FEE7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5403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Si </a:t>
            </a:r>
            <a:r>
              <a:rPr lang="en-US" dirty="0" err="1" smtClean="0"/>
              <a:t>lidhen</a:t>
            </a:r>
            <a:r>
              <a:rPr lang="en-US" dirty="0" smtClean="0"/>
              <a:t> </a:t>
            </a:r>
            <a:r>
              <a:rPr lang="en-US" dirty="0" err="1" smtClean="0"/>
              <a:t>objektivat</a:t>
            </a:r>
            <a:r>
              <a:rPr lang="en-US" dirty="0" smtClean="0"/>
              <a:t> e Erasmus me UNIEL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DF940-3D6D-4B96-B196-2462E825FEE7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664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Si </a:t>
            </a:r>
            <a:r>
              <a:rPr lang="en-US" dirty="0" err="1" smtClean="0"/>
              <a:t>lidhen</a:t>
            </a:r>
            <a:r>
              <a:rPr lang="en-US" dirty="0" smtClean="0"/>
              <a:t> </a:t>
            </a:r>
            <a:r>
              <a:rPr lang="en-US" dirty="0" err="1" smtClean="0"/>
              <a:t>objektivat</a:t>
            </a:r>
            <a:r>
              <a:rPr lang="en-US" dirty="0" smtClean="0"/>
              <a:t> e Erasmus me UNIEL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DF940-3D6D-4B96-B196-2462E825FEE7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6643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DF940-3D6D-4B96-B196-2462E825FEE7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8820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DF940-3D6D-4B96-B196-2462E825FEE7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54020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DF940-3D6D-4B96-B196-2462E825FEE7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1519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DF940-3D6D-4B96-B196-2462E825FEE7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4154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DF940-3D6D-4B96-B196-2462E825FEE7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4154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DF940-3D6D-4B96-B196-2462E825FEE7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4154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DF940-3D6D-4B96-B196-2462E825FEE7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6415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20BD6-17F0-40A4-BEC9-52BB3432110D}" type="datetimeFigureOut">
              <a:rPr lang="en-US" smtClean="0"/>
              <a:pPr/>
              <a:t>14-Feb-18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49B9-4413-4B91-8B49-65556E293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4272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20BD6-17F0-40A4-BEC9-52BB3432110D}" type="datetimeFigureOut">
              <a:rPr lang="en-US" smtClean="0"/>
              <a:pPr/>
              <a:t>14-Feb-18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49B9-4413-4B91-8B49-65556E293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6806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20BD6-17F0-40A4-BEC9-52BB3432110D}" type="datetimeFigureOut">
              <a:rPr lang="en-US" smtClean="0"/>
              <a:pPr/>
              <a:t>14-Feb-18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49B9-4413-4B91-8B49-65556E293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286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20BD6-17F0-40A4-BEC9-52BB3432110D}" type="datetimeFigureOut">
              <a:rPr lang="en-US" smtClean="0"/>
              <a:pPr/>
              <a:t>14-Feb-18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49B9-4413-4B91-8B49-65556E293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8154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20BD6-17F0-40A4-BEC9-52BB3432110D}" type="datetimeFigureOut">
              <a:rPr lang="en-US" smtClean="0"/>
              <a:pPr/>
              <a:t>14-Feb-18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49B9-4413-4B91-8B49-65556E293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6312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20BD6-17F0-40A4-BEC9-52BB3432110D}" type="datetimeFigureOut">
              <a:rPr lang="en-US" smtClean="0"/>
              <a:pPr/>
              <a:t>14-Feb-18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49B9-4413-4B91-8B49-65556E293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59666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20BD6-17F0-40A4-BEC9-52BB3432110D}" type="datetimeFigureOut">
              <a:rPr lang="en-US" smtClean="0"/>
              <a:pPr/>
              <a:t>14-Feb-18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49B9-4413-4B91-8B49-65556E293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2601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20BD6-17F0-40A4-BEC9-52BB3432110D}" type="datetimeFigureOut">
              <a:rPr lang="en-US" smtClean="0"/>
              <a:pPr/>
              <a:t>14-Feb-18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49B9-4413-4B91-8B49-65556E293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9491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20BD6-17F0-40A4-BEC9-52BB3432110D}" type="datetimeFigureOut">
              <a:rPr lang="en-US" smtClean="0"/>
              <a:pPr/>
              <a:t>14-Feb-18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49B9-4413-4B91-8B49-65556E293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8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20BD6-17F0-40A4-BEC9-52BB3432110D}" type="datetimeFigureOut">
              <a:rPr lang="en-US" smtClean="0"/>
              <a:pPr/>
              <a:t>14-Feb-18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49B9-4413-4B91-8B49-65556E293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8027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20BD6-17F0-40A4-BEC9-52BB3432110D}" type="datetimeFigureOut">
              <a:rPr lang="en-US" smtClean="0"/>
              <a:pPr/>
              <a:t>14-Feb-18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F49B9-4413-4B91-8B49-65556E293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6544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20BD6-17F0-40A4-BEC9-52BB3432110D}" type="datetimeFigureOut">
              <a:rPr lang="en-US" smtClean="0"/>
              <a:pPr/>
              <a:t>14-Feb-18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F49B9-4413-4B91-8B49-65556E2933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37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emf"/><Relationship Id="rId5" Type="http://schemas.openxmlformats.org/officeDocument/2006/relationships/image" Target="../media/image9.png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9.png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9.png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9.png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7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9.png"/><Relationship Id="rId4" Type="http://schemas.openxmlformats.org/officeDocument/2006/relationships/image" Target="../media/image7.emf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mailto:int.relations1@uniel.edu.al" TargetMode="External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9.png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9.png"/><Relationship Id="rId4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9.png"/><Relationship Id="rId4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9.png"/><Relationship Id="rId4" Type="http://schemas.openxmlformats.org/officeDocument/2006/relationships/image" Target="../media/image7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e13.jpg"/>
          <p:cNvPicPr>
            <a:picLocks noGrp="1" noChangeAspect="1"/>
          </p:cNvPicPr>
          <p:nvPr isPhoto="1"/>
        </p:nvPicPr>
        <p:blipFill>
          <a:blip r:embed="rId2">
            <a:lum/>
          </a:blip>
          <a:srcRect l="17290" r="977"/>
          <a:stretch>
            <a:fillRect/>
          </a:stretch>
        </p:blipFill>
        <p:spPr>
          <a:xfrm>
            <a:off x="7245929" y="0"/>
            <a:ext cx="494607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 descr="logo blu.jpg"/>
          <p:cNvPicPr>
            <a:picLocks noGrp="1" noChangeAspect="1"/>
          </p:cNvPicPr>
          <p:nvPr isPhoto="1"/>
        </p:nvPicPr>
        <p:blipFill>
          <a:blip r:embed="rId3">
            <a:lum/>
          </a:blip>
          <a:srcRect/>
          <a:stretch>
            <a:fillRect/>
          </a:stretch>
        </p:blipFill>
        <p:spPr>
          <a:xfrm>
            <a:off x="7539995" y="0"/>
            <a:ext cx="4652005" cy="1343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4" descr="Rezultate imazhesh për erasmus+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383" y="2073976"/>
            <a:ext cx="5542187" cy="3939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028" y="28438"/>
            <a:ext cx="5447372" cy="17719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24" y="28438"/>
            <a:ext cx="17532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88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utreach Powerpoint slides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97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5693" y="253994"/>
            <a:ext cx="6883400" cy="977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12386" y="376216"/>
            <a:ext cx="4464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accent1">
                    <a:lumMod val="50000"/>
                  </a:schemeClr>
                </a:solidFill>
              </a:rPr>
              <a:t>Përmbajtja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0" y="3137620"/>
            <a:ext cx="5156615" cy="2419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Prezantimi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 Erasmus +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 marL="342900" indent="-342900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Mënyrat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 e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aplikimit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dhe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kriteret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  <a:p>
            <a:pPr marL="342900" indent="-342900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Shkëmbim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përvoje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 </a:t>
            </a:r>
          </a:p>
          <a:p>
            <a:pPr marL="342900" indent="-342900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Pyetje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dhe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diskutime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 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" panose="020B0502020104020203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445" y="2366257"/>
            <a:ext cx="7049555" cy="3961850"/>
          </a:xfrm>
          <a:prstGeom prst="rect">
            <a:avLst/>
          </a:prstGeom>
        </p:spPr>
      </p:pic>
      <p:pic>
        <p:nvPicPr>
          <p:cNvPr id="12" name="Picture 11" descr="logo UE Black.pn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-956"/>
            <a:ext cx="1319134" cy="136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9916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utreach Powerpoint slides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97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288" y="253994"/>
            <a:ext cx="7061805" cy="977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386" y="376216"/>
            <a:ext cx="4464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chemeClr val="accent1">
                    <a:lumMod val="50000"/>
                  </a:schemeClr>
                </a:solidFill>
              </a:rPr>
              <a:t>Ç’është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 Erasmus +?</a:t>
            </a:r>
            <a:endParaRPr lang="en-US" sz="3600" dirty="0">
              <a:latin typeface="Insignia"/>
              <a:cs typeface="Insignia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614476" y="1594671"/>
            <a:ext cx="10380626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sz="2000" dirty="0" smtClean="0">
                <a:latin typeface="Gill Sans MT" panose="020B0502020104020203" pitchFamily="34" charset="0"/>
              </a:rPr>
              <a:t>Programi </a:t>
            </a:r>
            <a:r>
              <a:rPr lang="en-US" sz="2000" b="1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ERASMUS </a:t>
            </a:r>
            <a:r>
              <a:rPr lang="it-IT" sz="2000" dirty="0">
                <a:latin typeface="Gill Sans MT" panose="020B0502020104020203" pitchFamily="34" charset="0"/>
              </a:rPr>
              <a:t> (</a:t>
            </a:r>
            <a:r>
              <a:rPr lang="it-IT" sz="2000" b="1" dirty="0">
                <a:solidFill>
                  <a:srgbClr val="FF0000"/>
                </a:solidFill>
                <a:latin typeface="Gill Sans MT" panose="020B0502020104020203" pitchFamily="34" charset="0"/>
              </a:rPr>
              <a:t>E</a:t>
            </a:r>
            <a:r>
              <a:rPr lang="it-IT" sz="2000" dirty="0">
                <a:latin typeface="Gill Sans MT" panose="020B0502020104020203" pitchFamily="34" charset="0"/>
              </a:rPr>
              <a:t>uropean </a:t>
            </a:r>
            <a:r>
              <a:rPr lang="it-IT" sz="2000" b="1" dirty="0">
                <a:solidFill>
                  <a:srgbClr val="FF0000"/>
                </a:solidFill>
                <a:latin typeface="Gill Sans MT" panose="020B0502020104020203" pitchFamily="34" charset="0"/>
              </a:rPr>
              <a:t>R</a:t>
            </a:r>
            <a:r>
              <a:rPr lang="it-IT" sz="2000" dirty="0">
                <a:latin typeface="Gill Sans MT" panose="020B0502020104020203" pitchFamily="34" charset="0"/>
              </a:rPr>
              <a:t>egion </a:t>
            </a:r>
            <a:r>
              <a:rPr lang="it-IT" sz="2000" b="1" dirty="0">
                <a:solidFill>
                  <a:srgbClr val="FF0000"/>
                </a:solidFill>
                <a:latin typeface="Gill Sans MT" panose="020B0502020104020203" pitchFamily="34" charset="0"/>
              </a:rPr>
              <a:t>A</a:t>
            </a:r>
            <a:r>
              <a:rPr lang="it-IT" sz="2000" dirty="0">
                <a:latin typeface="Gill Sans MT" panose="020B0502020104020203" pitchFamily="34" charset="0"/>
              </a:rPr>
              <a:t>ction </a:t>
            </a:r>
            <a:r>
              <a:rPr lang="it-IT" sz="2000" b="1" dirty="0">
                <a:solidFill>
                  <a:srgbClr val="FF0000"/>
                </a:solidFill>
                <a:latin typeface="Gill Sans MT" panose="020B0502020104020203" pitchFamily="34" charset="0"/>
              </a:rPr>
              <a:t>S</a:t>
            </a:r>
            <a:r>
              <a:rPr lang="it-IT" sz="2000" dirty="0">
                <a:latin typeface="Gill Sans MT" panose="020B0502020104020203" pitchFamily="34" charset="0"/>
              </a:rPr>
              <a:t>cheme for the </a:t>
            </a:r>
            <a:r>
              <a:rPr lang="it-IT" sz="2000" b="1" dirty="0">
                <a:solidFill>
                  <a:srgbClr val="FF0000"/>
                </a:solidFill>
                <a:latin typeface="Gill Sans MT" panose="020B0502020104020203" pitchFamily="34" charset="0"/>
              </a:rPr>
              <a:t>M</a:t>
            </a:r>
            <a:r>
              <a:rPr lang="it-IT" sz="2000" dirty="0">
                <a:latin typeface="Gill Sans MT" panose="020B0502020104020203" pitchFamily="34" charset="0"/>
              </a:rPr>
              <a:t>obility of </a:t>
            </a:r>
            <a:r>
              <a:rPr lang="it-IT" sz="2000" b="1" dirty="0">
                <a:solidFill>
                  <a:srgbClr val="FF0000"/>
                </a:solidFill>
                <a:latin typeface="Gill Sans MT" panose="020B0502020104020203" pitchFamily="34" charset="0"/>
              </a:rPr>
              <a:t>U</a:t>
            </a:r>
            <a:r>
              <a:rPr lang="it-IT" sz="2000" dirty="0">
                <a:latin typeface="Gill Sans MT" panose="020B0502020104020203" pitchFamily="34" charset="0"/>
              </a:rPr>
              <a:t>niversity </a:t>
            </a:r>
            <a:r>
              <a:rPr lang="it-IT" sz="2000" b="1" dirty="0">
                <a:solidFill>
                  <a:srgbClr val="FF0000"/>
                </a:solidFill>
                <a:latin typeface="Gill Sans MT" panose="020B0502020104020203" pitchFamily="34" charset="0"/>
              </a:rPr>
              <a:t>S</a:t>
            </a:r>
            <a:r>
              <a:rPr lang="it-IT" sz="2000" dirty="0">
                <a:latin typeface="Gill Sans MT" panose="020B0502020104020203" pitchFamily="34" charset="0"/>
              </a:rPr>
              <a:t>tudents) </a:t>
            </a:r>
            <a:r>
              <a:rPr lang="it-IT" sz="2000" dirty="0" smtClean="0">
                <a:latin typeface="Gill Sans MT" panose="020B0502020104020203" pitchFamily="34" charset="0"/>
              </a:rPr>
              <a:t> është programi i shkëmbimit të studentëve, i themeluar në 1987</a:t>
            </a:r>
            <a:r>
              <a:rPr lang="it-IT" sz="2000" dirty="0">
                <a:latin typeface="Gill Sans MT" panose="020B0502020104020203" pitchFamily="34" charset="0"/>
              </a:rPr>
              <a:t>. </a:t>
            </a:r>
            <a:endParaRPr lang="it-IT" sz="2000" dirty="0" smtClean="0">
              <a:latin typeface="Gill Sans MT" panose="020B0502020104020203" pitchFamily="34" charset="0"/>
            </a:endParaRPr>
          </a:p>
          <a:p>
            <a:endParaRPr lang="it-IT" sz="2000" dirty="0" smtClean="0">
              <a:solidFill>
                <a:schemeClr val="tx1"/>
              </a:solidFill>
            </a:endParaRPr>
          </a:p>
          <a:p>
            <a:endParaRPr lang="it-IT" sz="2000" dirty="0" smtClean="0"/>
          </a:p>
          <a:p>
            <a:endParaRPr lang="it-IT" sz="2000" dirty="0" smtClean="0">
              <a:solidFill>
                <a:schemeClr val="tx1"/>
              </a:solidFill>
            </a:endParaRPr>
          </a:p>
          <a:p>
            <a:endParaRPr lang="it-IT" sz="2000" dirty="0" smtClean="0"/>
          </a:p>
          <a:p>
            <a:r>
              <a:rPr lang="it-IT" sz="2000" dirty="0" smtClean="0">
                <a:solidFill>
                  <a:schemeClr val="tx1"/>
                </a:solidFill>
              </a:rPr>
              <a:t/>
            </a:r>
            <a:br>
              <a:rPr lang="it-IT" sz="2000" dirty="0" smtClean="0">
                <a:solidFill>
                  <a:schemeClr val="tx1"/>
                </a:solidFill>
              </a:rPr>
            </a:br>
            <a:r>
              <a:rPr lang="en-US" sz="2000" b="1" dirty="0" smtClean="0">
                <a:latin typeface="Gill Sans MT" panose="020B0502020104020203" pitchFamily="34" charset="0"/>
              </a:rPr>
              <a:t>ERASMUS+ </a:t>
            </a:r>
            <a:r>
              <a:rPr lang="en-US" sz="2000" dirty="0" smtClean="0">
                <a:latin typeface="Gill Sans MT" panose="020B0502020104020203" pitchFamily="34" charset="0"/>
              </a:rPr>
              <a:t>(2014-2020) </a:t>
            </a:r>
            <a:r>
              <a:rPr lang="en-US" sz="2000" dirty="0" err="1" smtClean="0">
                <a:latin typeface="Gill Sans MT" panose="020B0502020104020203" pitchFamily="34" charset="0"/>
              </a:rPr>
              <a:t>është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një</a:t>
            </a:r>
            <a:r>
              <a:rPr lang="en-US" sz="2000" dirty="0" smtClean="0">
                <a:latin typeface="Gill Sans MT" panose="020B0502020104020203" pitchFamily="34" charset="0"/>
              </a:rPr>
              <a:t> program </a:t>
            </a:r>
            <a:r>
              <a:rPr lang="en-US" sz="2000" dirty="0" err="1" smtClean="0">
                <a:latin typeface="Gill Sans MT" panose="020B0502020104020203" pitchFamily="34" charset="0"/>
              </a:rPr>
              <a:t>i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Bashkimit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Evropian</a:t>
            </a:r>
            <a:r>
              <a:rPr lang="en-US" sz="2000" dirty="0" smtClean="0">
                <a:latin typeface="Gill Sans MT" panose="020B0502020104020203" pitchFamily="34" charset="0"/>
              </a:rPr>
              <a:t> (BE) </a:t>
            </a:r>
            <a:r>
              <a:rPr lang="en-US" sz="2000" dirty="0" err="1" smtClean="0">
                <a:latin typeface="Gill Sans MT" panose="020B0502020104020203" pitchFamily="34" charset="0"/>
              </a:rPr>
              <a:t>që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kombinon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të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gjitha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skemat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aktuale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të</a:t>
            </a:r>
            <a:r>
              <a:rPr lang="en-US" sz="2000" dirty="0" smtClean="0">
                <a:latin typeface="Gill Sans MT" panose="020B0502020104020203" pitchFamily="34" charset="0"/>
              </a:rPr>
              <a:t> BE-</a:t>
            </a:r>
            <a:r>
              <a:rPr lang="en-US" sz="2000" dirty="0" err="1" smtClean="0">
                <a:latin typeface="Gill Sans MT" panose="020B0502020104020203" pitchFamily="34" charset="0"/>
              </a:rPr>
              <a:t>së</a:t>
            </a:r>
            <a:r>
              <a:rPr lang="en-US" sz="2000" dirty="0" smtClean="0">
                <a:latin typeface="Gill Sans MT" panose="020B0502020104020203" pitchFamily="34" charset="0"/>
              </a:rPr>
              <a:t> duke </a:t>
            </a:r>
            <a:r>
              <a:rPr lang="en-US" sz="2000" dirty="0" err="1" smtClean="0">
                <a:latin typeface="Gill Sans MT" panose="020B0502020104020203" pitchFamily="34" charset="0"/>
              </a:rPr>
              <a:t>mbështetur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financiarisht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veprimtari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në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fushat</a:t>
            </a:r>
            <a:r>
              <a:rPr lang="en-US" sz="2000" dirty="0" smtClean="0">
                <a:latin typeface="Gill Sans MT" panose="020B0502020104020203" pitchFamily="34" charset="0"/>
              </a:rPr>
              <a:t> e </a:t>
            </a:r>
            <a:r>
              <a:rPr lang="en-US" sz="2000" dirty="0" err="1" smtClean="0">
                <a:latin typeface="Gill Sans MT" panose="020B0502020104020203" pitchFamily="34" charset="0"/>
              </a:rPr>
              <a:t>Arsimit</a:t>
            </a:r>
            <a:r>
              <a:rPr lang="en-US" sz="2000" dirty="0" smtClean="0">
                <a:latin typeface="Gill Sans MT" panose="020B0502020104020203" pitchFamily="34" charset="0"/>
              </a:rPr>
              <a:t>,  </a:t>
            </a:r>
            <a:r>
              <a:rPr lang="en-US" sz="2000" dirty="0" err="1" smtClean="0">
                <a:latin typeface="Gill Sans MT" panose="020B0502020104020203" pitchFamily="34" charset="0"/>
              </a:rPr>
              <a:t>Trajnimit</a:t>
            </a:r>
            <a:r>
              <a:rPr lang="en-US" sz="2000" dirty="0" smtClean="0">
                <a:latin typeface="Gill Sans MT" panose="020B0502020104020203" pitchFamily="34" charset="0"/>
              </a:rPr>
              <a:t>,  </a:t>
            </a:r>
            <a:r>
              <a:rPr lang="en-US" sz="2000" dirty="0" err="1" smtClean="0">
                <a:latin typeface="Gill Sans MT" panose="020B0502020104020203" pitchFamily="34" charset="0"/>
              </a:rPr>
              <a:t>Rinisë</a:t>
            </a:r>
            <a:r>
              <a:rPr lang="en-US" sz="2000" dirty="0" smtClean="0">
                <a:latin typeface="Gill Sans MT" panose="020B0502020104020203" pitchFamily="34" charset="0"/>
              </a:rPr>
              <a:t>  </a:t>
            </a:r>
            <a:r>
              <a:rPr lang="en-US" sz="2000" dirty="0" err="1" smtClean="0">
                <a:latin typeface="Gill Sans MT" panose="020B0502020104020203" pitchFamily="34" charset="0"/>
              </a:rPr>
              <a:t>dhe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Sportit</a:t>
            </a:r>
            <a:r>
              <a:rPr lang="en-US" sz="2000" dirty="0" smtClean="0">
                <a:latin typeface="Gill Sans MT" panose="020B0502020104020203" pitchFamily="34" charset="0"/>
              </a:rPr>
              <a:t>.</a:t>
            </a:r>
          </a:p>
          <a:p>
            <a:endParaRPr lang="en-US" sz="2000" dirty="0">
              <a:latin typeface="Gill Sans MT" panose="020B0502020104020203" pitchFamily="34" charset="0"/>
            </a:endParaRPr>
          </a:p>
        </p:txBody>
      </p:sp>
      <p:pic>
        <p:nvPicPr>
          <p:cNvPr id="8" name="Picture 7" descr="logo UE Black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-956"/>
            <a:ext cx="1319134" cy="1364105"/>
          </a:xfrm>
          <a:prstGeom prst="rect">
            <a:avLst/>
          </a:prstGeom>
        </p:spPr>
      </p:pic>
      <p:pic>
        <p:nvPicPr>
          <p:cNvPr id="10" name="Picture 9" descr="eu_flag_co_funded_vect_pos_%5bcmyk%5d_right.eps.pdf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027386" y="5408341"/>
            <a:ext cx="4971327" cy="1135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296169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utreach Powerpoint slides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6"/>
            <a:ext cx="12192000" cy="683971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288" y="253994"/>
            <a:ext cx="7061805" cy="977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12386" y="376216"/>
            <a:ext cx="4464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Erasmus + </a:t>
            </a:r>
            <a:endParaRPr lang="en-US" sz="3600" dirty="0">
              <a:latin typeface="Insignia"/>
              <a:cs typeface="Insignia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358335" y="1599304"/>
            <a:ext cx="8775032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000" b="1" dirty="0" smtClean="0">
                <a:latin typeface="Gill Sans MT" panose="020B0502020104020203" pitchFamily="34" charset="0"/>
              </a:rPr>
              <a:t>Erasmus+</a:t>
            </a:r>
            <a:r>
              <a:rPr lang="en-US" sz="2000" dirty="0" smtClean="0">
                <a:latin typeface="Gill Sans MT" panose="020B0502020104020203" pitchFamily="34" charset="0"/>
              </a:rPr>
              <a:t>  </a:t>
            </a:r>
            <a:r>
              <a:rPr lang="en-US" sz="2000" dirty="0" err="1" smtClean="0">
                <a:latin typeface="Gill Sans MT" panose="020B0502020104020203" pitchFamily="34" charset="0"/>
              </a:rPr>
              <a:t>mbështet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shkëmbimet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ndërkombëtare</a:t>
            </a:r>
            <a:r>
              <a:rPr lang="en-US" sz="2000" dirty="0" smtClean="0">
                <a:latin typeface="Gill Sans MT" panose="020B0502020104020203" pitchFamily="34" charset="0"/>
              </a:rPr>
              <a:t> : </a:t>
            </a:r>
          </a:p>
          <a:p>
            <a:pPr>
              <a:lnSpc>
                <a:spcPct val="200000"/>
              </a:lnSpc>
              <a:buFont typeface="Wingdings 2" panose="05020102010507070707" pitchFamily="18" charset="2"/>
              <a:buChar char=""/>
            </a:pPr>
            <a:r>
              <a:rPr lang="en-US" sz="2000" b="1" i="1" dirty="0" err="1">
                <a:solidFill>
                  <a:srgbClr val="FF0000"/>
                </a:solidFill>
                <a:latin typeface="Gill Sans MT" panose="020B0502020104020203" pitchFamily="34" charset="0"/>
              </a:rPr>
              <a:t>të</a:t>
            </a:r>
            <a:r>
              <a:rPr lang="en-US" sz="2000" b="1" i="1" dirty="0">
                <a:solidFill>
                  <a:srgbClr val="FF0000"/>
                </a:solidFill>
                <a:latin typeface="Gill Sans MT" panose="020B0502020104020203" pitchFamily="34" charset="0"/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  <a:latin typeface="Gill Sans MT" panose="020B0502020104020203" pitchFamily="34" charset="0"/>
              </a:rPr>
              <a:t>studentëve</a:t>
            </a:r>
            <a:r>
              <a:rPr lang="en-US" sz="2000" dirty="0" smtClean="0">
                <a:latin typeface="Gill Sans MT" panose="020B0502020104020203" pitchFamily="34" charset="0"/>
              </a:rPr>
              <a:t>, </a:t>
            </a:r>
            <a:r>
              <a:rPr lang="en-US" sz="2000" dirty="0">
                <a:latin typeface="Gill Sans MT" panose="020B0502020104020203" pitchFamily="34" charset="0"/>
              </a:rPr>
              <a:t>(</a:t>
            </a:r>
            <a:r>
              <a:rPr lang="en-US" sz="2000" dirty="0" err="1" smtClean="0">
                <a:latin typeface="Gill Sans MT" panose="020B0502020104020203" pitchFamily="34" charset="0"/>
              </a:rPr>
              <a:t>studim</a:t>
            </a:r>
            <a:r>
              <a:rPr lang="en-US" sz="2000" dirty="0" smtClean="0">
                <a:latin typeface="Gill Sans MT" panose="020B0502020104020203" pitchFamily="34" charset="0"/>
              </a:rPr>
              <a:t>, </a:t>
            </a:r>
            <a:r>
              <a:rPr lang="en-US" sz="2000" dirty="0" err="1" smtClean="0">
                <a:latin typeface="Gill Sans MT" panose="020B0502020104020203" pitchFamily="34" charset="0"/>
              </a:rPr>
              <a:t>shkëmbim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përvoje</a:t>
            </a:r>
            <a:r>
              <a:rPr lang="en-US" sz="2000" dirty="0" smtClean="0">
                <a:latin typeface="Gill Sans MT" panose="020B0502020104020203" pitchFamily="34" charset="0"/>
              </a:rPr>
              <a:t> )</a:t>
            </a:r>
          </a:p>
          <a:p>
            <a:pPr>
              <a:lnSpc>
                <a:spcPct val="200000"/>
              </a:lnSpc>
            </a:pPr>
            <a:endParaRPr lang="en-US" sz="800" dirty="0" smtClean="0">
              <a:latin typeface="Gill Sans MT" panose="020B0502020104020203" pitchFamily="34" charset="0"/>
            </a:endParaRPr>
          </a:p>
          <a:p>
            <a:pPr>
              <a:buFont typeface="Wingdings 2" panose="05020102010507070707" pitchFamily="18" charset="2"/>
              <a:buChar char=""/>
            </a:pPr>
            <a:r>
              <a:rPr lang="en-US" sz="2000" b="1" i="1" dirty="0" err="1" smtClean="0">
                <a:solidFill>
                  <a:srgbClr val="FF0000"/>
                </a:solidFill>
                <a:latin typeface="Gill Sans MT" panose="020B0502020104020203" pitchFamily="34" charset="0"/>
              </a:rPr>
              <a:t>stafeve</a:t>
            </a:r>
            <a:r>
              <a:rPr lang="en-US" sz="2000" b="1" i="1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 </a:t>
            </a:r>
            <a:r>
              <a:rPr lang="en-US" sz="2000" b="1" i="1" dirty="0" err="1" smtClean="0">
                <a:solidFill>
                  <a:srgbClr val="FF0000"/>
                </a:solidFill>
                <a:latin typeface="Gill Sans MT" panose="020B0502020104020203" pitchFamily="34" charset="0"/>
              </a:rPr>
              <a:t>akademike</a:t>
            </a:r>
            <a:r>
              <a:rPr lang="en-US" sz="2000" b="1" i="1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 </a:t>
            </a:r>
            <a:r>
              <a:rPr lang="en-US" sz="2000" b="1" i="1" dirty="0" err="1" smtClean="0">
                <a:solidFill>
                  <a:srgbClr val="FF0000"/>
                </a:solidFill>
                <a:latin typeface="Gill Sans MT" panose="020B0502020104020203" pitchFamily="34" charset="0"/>
              </a:rPr>
              <a:t>dhe</a:t>
            </a:r>
            <a:r>
              <a:rPr lang="en-US" sz="2000" b="1" i="1" dirty="0" smtClean="0">
                <a:solidFill>
                  <a:srgbClr val="FF0000"/>
                </a:solidFill>
                <a:latin typeface="Gill Sans MT" panose="020B0502020104020203" pitchFamily="34" charset="0"/>
              </a:rPr>
              <a:t> administrative</a:t>
            </a:r>
            <a:r>
              <a:rPr lang="en-US" sz="2000" dirty="0" smtClean="0">
                <a:latin typeface="Gill Sans MT" panose="020B0502020104020203" pitchFamily="34" charset="0"/>
              </a:rPr>
              <a:t>, </a:t>
            </a:r>
            <a:r>
              <a:rPr lang="en-US" sz="2000" dirty="0">
                <a:latin typeface="Gill Sans MT" panose="020B0502020104020203" pitchFamily="34" charset="0"/>
              </a:rPr>
              <a:t>(</a:t>
            </a:r>
            <a:r>
              <a:rPr lang="en-US" sz="2000" dirty="0" err="1">
                <a:latin typeface="Gill Sans MT" panose="020B0502020104020203" pitchFamily="34" charset="0"/>
              </a:rPr>
              <a:t>Shkëmbimet</a:t>
            </a:r>
            <a:r>
              <a:rPr lang="en-US" sz="2000" dirty="0">
                <a:latin typeface="Gill Sans MT" panose="020B0502020104020203" pitchFamily="34" charset="0"/>
              </a:rPr>
              <a:t> e </a:t>
            </a:r>
            <a:r>
              <a:rPr lang="en-US" sz="2000" dirty="0" err="1">
                <a:latin typeface="Gill Sans MT" panose="020B0502020104020203" pitchFamily="34" charset="0"/>
              </a:rPr>
              <a:t>stafit</a:t>
            </a:r>
            <a:r>
              <a:rPr lang="en-US" sz="2000" dirty="0">
                <a:latin typeface="Gill Sans MT" panose="020B0502020104020203" pitchFamily="34" charset="0"/>
              </a:rPr>
              <a:t> </a:t>
            </a:r>
            <a:r>
              <a:rPr lang="en-US" sz="2000" dirty="0" err="1">
                <a:latin typeface="Gill Sans MT" panose="020B0502020104020203" pitchFamily="34" charset="0"/>
              </a:rPr>
              <a:t>mësimdhënës</a:t>
            </a:r>
            <a:r>
              <a:rPr lang="en-US" sz="2000" dirty="0">
                <a:latin typeface="Gill Sans MT" panose="020B0502020104020203" pitchFamily="34" charset="0"/>
              </a:rPr>
              <a:t>, </a:t>
            </a:r>
            <a:r>
              <a:rPr lang="en-US" sz="2000" dirty="0" err="1">
                <a:latin typeface="Gill Sans MT" panose="020B0502020104020203" pitchFamily="34" charset="0"/>
              </a:rPr>
              <a:t>shkëmbimet</a:t>
            </a:r>
            <a:r>
              <a:rPr lang="en-US" sz="2000" dirty="0">
                <a:latin typeface="Gill Sans MT" panose="020B0502020104020203" pitchFamily="34" charset="0"/>
              </a:rPr>
              <a:t> e </a:t>
            </a:r>
            <a:r>
              <a:rPr lang="en-US" sz="2000" dirty="0" err="1">
                <a:latin typeface="Gill Sans MT" panose="020B0502020104020203" pitchFamily="34" charset="0"/>
              </a:rPr>
              <a:t>stafit</a:t>
            </a:r>
            <a:r>
              <a:rPr lang="en-US" sz="2000" dirty="0">
                <a:latin typeface="Gill Sans MT" panose="020B0502020104020203" pitchFamily="34" charset="0"/>
              </a:rPr>
              <a:t> </a:t>
            </a:r>
            <a:r>
              <a:rPr lang="en-US" sz="2000" dirty="0" err="1">
                <a:latin typeface="Gill Sans MT" panose="020B0502020104020203" pitchFamily="34" charset="0"/>
              </a:rPr>
              <a:t>të</a:t>
            </a:r>
            <a:r>
              <a:rPr lang="en-US" sz="2000" dirty="0">
                <a:latin typeface="Gill Sans MT" panose="020B0502020104020203" pitchFamily="34" charset="0"/>
              </a:rPr>
              <a:t> </a:t>
            </a:r>
            <a:r>
              <a:rPr lang="en-US" sz="2000" dirty="0" err="1">
                <a:latin typeface="Gill Sans MT" panose="020B0502020104020203" pitchFamily="34" charset="0"/>
              </a:rPr>
              <a:t>tjerë</a:t>
            </a:r>
            <a:r>
              <a:rPr lang="en-US" sz="2000" dirty="0">
                <a:latin typeface="Gill Sans MT" panose="020B0502020104020203" pitchFamily="34" charset="0"/>
              </a:rPr>
              <a:t>, </a:t>
            </a:r>
            <a:r>
              <a:rPr lang="en-US" sz="2000" dirty="0" err="1">
                <a:latin typeface="Gill Sans MT" panose="020B0502020104020203" pitchFamily="34" charset="0"/>
              </a:rPr>
              <a:t>shkëmbimet</a:t>
            </a:r>
            <a:r>
              <a:rPr lang="en-US" sz="2000" dirty="0">
                <a:latin typeface="Gill Sans MT" panose="020B0502020104020203" pitchFamily="34" charset="0"/>
              </a:rPr>
              <a:t> e </a:t>
            </a:r>
            <a:r>
              <a:rPr lang="en-US" sz="2000" dirty="0" err="1">
                <a:latin typeface="Gill Sans MT" panose="020B0502020104020203" pitchFamily="34" charset="0"/>
              </a:rPr>
              <a:t>ndërmarrjeve</a:t>
            </a:r>
            <a:r>
              <a:rPr lang="en-US" sz="2000" dirty="0">
                <a:latin typeface="Gill Sans MT" panose="020B0502020104020203" pitchFamily="34" charset="0"/>
              </a:rPr>
              <a:t> </a:t>
            </a:r>
            <a:r>
              <a:rPr lang="en-US" sz="2000" dirty="0" err="1">
                <a:latin typeface="Gill Sans MT" panose="020B0502020104020203" pitchFamily="34" charset="0"/>
              </a:rPr>
              <a:t>universitare</a:t>
            </a:r>
            <a:r>
              <a:rPr lang="en-US" sz="2000" dirty="0" smtClean="0">
                <a:latin typeface="Gill Sans MT" panose="020B0502020104020203" pitchFamily="34" charset="0"/>
              </a:rPr>
              <a:t>)</a:t>
            </a:r>
          </a:p>
          <a:p>
            <a:endParaRPr lang="en-US" sz="2000" dirty="0" smtClean="0">
              <a:latin typeface="Gill Sans MT" panose="020B0502020104020203" pitchFamily="34" charset="0"/>
            </a:endParaRPr>
          </a:p>
          <a:p>
            <a:pPr>
              <a:buFont typeface="Wingdings 2" panose="05020102010507070707" pitchFamily="18" charset="2"/>
              <a:buChar char=""/>
            </a:pPr>
            <a:r>
              <a:rPr lang="en-US" sz="2000" b="1" i="1" dirty="0" err="1">
                <a:solidFill>
                  <a:srgbClr val="FF0000"/>
                </a:solidFill>
                <a:latin typeface="Gill Sans MT" panose="020B0502020104020203" pitchFamily="34" charset="0"/>
              </a:rPr>
              <a:t>shkembimin</a:t>
            </a:r>
            <a:r>
              <a:rPr lang="en-US" sz="2000" b="1" i="1" dirty="0">
                <a:solidFill>
                  <a:srgbClr val="FF0000"/>
                </a:solidFill>
                <a:latin typeface="Gill Sans MT" panose="020B0502020104020203" pitchFamily="34" charset="0"/>
              </a:rPr>
              <a:t> e </a:t>
            </a:r>
            <a:r>
              <a:rPr lang="en-US" sz="2000" b="1" i="1" dirty="0" err="1">
                <a:solidFill>
                  <a:srgbClr val="FF0000"/>
                </a:solidFill>
                <a:latin typeface="Gill Sans MT" panose="020B0502020104020203" pitchFamily="34" charset="0"/>
              </a:rPr>
              <a:t>praktikave</a:t>
            </a:r>
            <a:r>
              <a:rPr lang="en-US" sz="2000" b="1" i="1" dirty="0">
                <a:solidFill>
                  <a:srgbClr val="FF0000"/>
                </a:solidFill>
                <a:latin typeface="Gill Sans MT" panose="020B0502020104020203" pitchFamily="34" charset="0"/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  <a:latin typeface="Gill Sans MT" panose="020B0502020104020203" pitchFamily="34" charset="0"/>
              </a:rPr>
              <a:t>më</a:t>
            </a:r>
            <a:r>
              <a:rPr lang="en-US" sz="2000" b="1" i="1" dirty="0">
                <a:solidFill>
                  <a:srgbClr val="FF0000"/>
                </a:solidFill>
                <a:latin typeface="Gill Sans MT" panose="020B0502020104020203" pitchFamily="34" charset="0"/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  <a:latin typeface="Gill Sans MT" panose="020B0502020104020203" pitchFamily="34" charset="0"/>
              </a:rPr>
              <a:t>të</a:t>
            </a:r>
            <a:r>
              <a:rPr lang="en-US" sz="2000" b="1" i="1" dirty="0">
                <a:solidFill>
                  <a:srgbClr val="FF0000"/>
                </a:solidFill>
                <a:latin typeface="Gill Sans MT" panose="020B0502020104020203" pitchFamily="34" charset="0"/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  <a:latin typeface="Gill Sans MT" panose="020B0502020104020203" pitchFamily="34" charset="0"/>
              </a:rPr>
              <a:t>mira</a:t>
            </a:r>
            <a:r>
              <a:rPr lang="en-US" sz="2000" b="1" i="1" dirty="0">
                <a:solidFill>
                  <a:srgbClr val="FF0000"/>
                </a:solidFill>
                <a:latin typeface="Gill Sans MT" panose="020B0502020104020203" pitchFamily="34" charset="0"/>
              </a:rPr>
              <a:t> midis </a:t>
            </a:r>
            <a:r>
              <a:rPr lang="en-US" sz="2000" b="1" i="1" dirty="0" err="1">
                <a:solidFill>
                  <a:srgbClr val="FF0000"/>
                </a:solidFill>
                <a:latin typeface="Gill Sans MT" panose="020B0502020104020203" pitchFamily="34" charset="0"/>
              </a:rPr>
              <a:t>institucioneve</a:t>
            </a:r>
            <a:r>
              <a:rPr lang="en-US" sz="2000" b="1" i="1" dirty="0">
                <a:solidFill>
                  <a:srgbClr val="FF0000"/>
                </a:solidFill>
                <a:latin typeface="Gill Sans MT" panose="020B0502020104020203" pitchFamily="34" charset="0"/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  <a:latin typeface="Gill Sans MT" panose="020B0502020104020203" pitchFamily="34" charset="0"/>
              </a:rPr>
              <a:t>të</a:t>
            </a:r>
            <a:r>
              <a:rPr lang="en-US" sz="2000" b="1" i="1" dirty="0">
                <a:solidFill>
                  <a:srgbClr val="FF0000"/>
                </a:solidFill>
                <a:latin typeface="Gill Sans MT" panose="020B0502020104020203" pitchFamily="34" charset="0"/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  <a:latin typeface="Gill Sans MT" panose="020B0502020104020203" pitchFamily="34" charset="0"/>
              </a:rPr>
              <a:t>arsimit</a:t>
            </a:r>
            <a:r>
              <a:rPr lang="en-US" sz="2000" b="1" i="1" dirty="0">
                <a:solidFill>
                  <a:srgbClr val="FF0000"/>
                </a:solidFill>
                <a:latin typeface="Gill Sans MT" panose="020B0502020104020203" pitchFamily="34" charset="0"/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  <a:latin typeface="Gill Sans MT" panose="020B0502020104020203" pitchFamily="34" charset="0"/>
              </a:rPr>
              <a:t>të</a:t>
            </a:r>
            <a:r>
              <a:rPr lang="en-US" sz="2000" b="1" i="1" dirty="0">
                <a:solidFill>
                  <a:srgbClr val="FF0000"/>
                </a:solidFill>
                <a:latin typeface="Gill Sans MT" panose="020B0502020104020203" pitchFamily="34" charset="0"/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  <a:latin typeface="Gill Sans MT" panose="020B0502020104020203" pitchFamily="34" charset="0"/>
              </a:rPr>
              <a:t>lartë</a:t>
            </a:r>
            <a:r>
              <a:rPr lang="en-US" sz="2000" b="1" i="1" dirty="0">
                <a:solidFill>
                  <a:srgbClr val="FF0000"/>
                </a:solidFill>
                <a:latin typeface="Gill Sans MT" panose="020B0502020104020203" pitchFamily="34" charset="0"/>
              </a:rPr>
              <a:t> </a:t>
            </a:r>
            <a:r>
              <a:rPr lang="en-US" sz="2000" dirty="0">
                <a:latin typeface="Gill Sans MT" panose="020B0502020104020203" pitchFamily="34" charset="0"/>
              </a:rPr>
              <a:t>(</a:t>
            </a:r>
            <a:r>
              <a:rPr lang="en-US" sz="2000" dirty="0" err="1">
                <a:latin typeface="Gill Sans MT" panose="020B0502020104020203" pitchFamily="34" charset="0"/>
              </a:rPr>
              <a:t>Zhvillimi</a:t>
            </a:r>
            <a:r>
              <a:rPr lang="en-US" sz="2000" dirty="0">
                <a:latin typeface="Gill Sans MT" panose="020B0502020104020203" pitchFamily="34" charset="0"/>
              </a:rPr>
              <a:t> i </a:t>
            </a:r>
            <a:r>
              <a:rPr lang="en-US" sz="2000" dirty="0" err="1">
                <a:latin typeface="Gill Sans MT" panose="020B0502020104020203" pitchFamily="34" charset="0"/>
              </a:rPr>
              <a:t>Kurrikulave</a:t>
            </a:r>
            <a:r>
              <a:rPr lang="en-US" sz="2000" dirty="0">
                <a:latin typeface="Gill Sans MT" panose="020B0502020104020203" pitchFamily="34" charset="0"/>
              </a:rPr>
              <a:t>, </a:t>
            </a:r>
            <a:r>
              <a:rPr lang="en-US" sz="2000" dirty="0" err="1">
                <a:latin typeface="Gill Sans MT" panose="020B0502020104020203" pitchFamily="34" charset="0"/>
              </a:rPr>
              <a:t>Bashkëpunimi</a:t>
            </a:r>
            <a:r>
              <a:rPr lang="en-US" sz="2000" dirty="0">
                <a:latin typeface="Gill Sans MT" panose="020B0502020104020203" pitchFamily="34" charset="0"/>
              </a:rPr>
              <a:t> </a:t>
            </a:r>
            <a:r>
              <a:rPr lang="en-US" sz="2000" dirty="0" err="1">
                <a:latin typeface="Gill Sans MT" panose="020B0502020104020203" pitchFamily="34" charset="0"/>
              </a:rPr>
              <a:t>Universitar-Ndërmarrje</a:t>
            </a:r>
            <a:r>
              <a:rPr lang="en-US" sz="2000" dirty="0">
                <a:latin typeface="Gill Sans MT" panose="020B0502020104020203" pitchFamily="34" charset="0"/>
              </a:rPr>
              <a:t>, </a:t>
            </a:r>
            <a:r>
              <a:rPr lang="en-US" sz="2000" dirty="0" err="1">
                <a:latin typeface="Gill Sans MT" panose="020B0502020104020203" pitchFamily="34" charset="0"/>
              </a:rPr>
              <a:t>Modernizimi</a:t>
            </a:r>
            <a:r>
              <a:rPr lang="en-US" sz="2000" dirty="0">
                <a:latin typeface="Gill Sans MT" panose="020B0502020104020203" pitchFamily="34" charset="0"/>
              </a:rPr>
              <a:t> i </a:t>
            </a:r>
            <a:r>
              <a:rPr lang="en-US" sz="2000" dirty="0" err="1">
                <a:latin typeface="Gill Sans MT" panose="020B0502020104020203" pitchFamily="34" charset="0"/>
              </a:rPr>
              <a:t>Projekteve</a:t>
            </a:r>
            <a:r>
              <a:rPr lang="en-US" sz="2000" dirty="0">
                <a:latin typeface="Gill Sans MT" panose="020B0502020104020203" pitchFamily="34" charset="0"/>
              </a:rPr>
              <a:t> </a:t>
            </a:r>
            <a:r>
              <a:rPr lang="en-US" sz="2000" dirty="0" err="1">
                <a:latin typeface="Gill Sans MT" panose="020B0502020104020203" pitchFamily="34" charset="0"/>
              </a:rPr>
              <a:t>të</a:t>
            </a:r>
            <a:r>
              <a:rPr lang="en-US" sz="2000" dirty="0">
                <a:latin typeface="Gill Sans MT" panose="020B0502020104020203" pitchFamily="34" charset="0"/>
              </a:rPr>
              <a:t> </a:t>
            </a:r>
            <a:r>
              <a:rPr lang="en-US" sz="2000" dirty="0" err="1">
                <a:latin typeface="Gill Sans MT" panose="020B0502020104020203" pitchFamily="34" charset="0"/>
              </a:rPr>
              <a:t>Nivelit</a:t>
            </a:r>
            <a:r>
              <a:rPr lang="en-US" sz="2000" dirty="0">
                <a:latin typeface="Gill Sans MT" panose="020B0502020104020203" pitchFamily="34" charset="0"/>
              </a:rPr>
              <a:t> </a:t>
            </a:r>
            <a:r>
              <a:rPr lang="en-US" sz="2000" dirty="0" err="1">
                <a:latin typeface="Gill Sans MT" panose="020B0502020104020203" pitchFamily="34" charset="0"/>
              </a:rPr>
              <a:t>të</a:t>
            </a:r>
            <a:r>
              <a:rPr lang="en-US" sz="2000" dirty="0">
                <a:latin typeface="Gill Sans MT" panose="020B0502020104020203" pitchFamily="34" charset="0"/>
              </a:rPr>
              <a:t> </a:t>
            </a:r>
            <a:r>
              <a:rPr lang="en-US" sz="2000" dirty="0" err="1">
                <a:latin typeface="Gill Sans MT" panose="020B0502020104020203" pitchFamily="34" charset="0"/>
              </a:rPr>
              <a:t>Lartë</a:t>
            </a:r>
            <a:r>
              <a:rPr lang="en-US" sz="2000" dirty="0">
                <a:latin typeface="Gill Sans MT" panose="020B0502020104020203" pitchFamily="34" charset="0"/>
              </a:rPr>
              <a:t>, </a:t>
            </a:r>
            <a:r>
              <a:rPr lang="en-US" sz="2000" dirty="0" err="1">
                <a:latin typeface="Gill Sans MT" panose="020B0502020104020203" pitchFamily="34" charset="0"/>
              </a:rPr>
              <a:t>Kampus</a:t>
            </a:r>
            <a:r>
              <a:rPr lang="en-US" sz="2000" dirty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Virtual,Rrjetet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>
                <a:latin typeface="Gill Sans MT" panose="020B0502020104020203" pitchFamily="34" charset="0"/>
              </a:rPr>
              <a:t>Evropiane</a:t>
            </a:r>
            <a:r>
              <a:rPr lang="en-US" sz="2000" dirty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Tematike</a:t>
            </a:r>
            <a:r>
              <a:rPr lang="en-US" sz="2000" dirty="0" smtClean="0">
                <a:latin typeface="Gill Sans MT" panose="020B0502020104020203" pitchFamily="34" charset="0"/>
              </a:rPr>
              <a:t>)</a:t>
            </a:r>
          </a:p>
          <a:p>
            <a:pPr>
              <a:buFont typeface="Wingdings 2" panose="05020102010507070707" pitchFamily="18" charset="2"/>
              <a:buChar char=""/>
            </a:pPr>
            <a:endParaRPr lang="en-US" sz="2000" dirty="0" smtClean="0">
              <a:latin typeface="Gill Sans MT" panose="020B0502020104020203" pitchFamily="34" charset="0"/>
            </a:endParaRPr>
          </a:p>
          <a:p>
            <a:pPr>
              <a:buFont typeface="Wingdings 2" panose="05020102010507070707" pitchFamily="18" charset="2"/>
              <a:buChar char=""/>
            </a:pPr>
            <a:r>
              <a:rPr lang="en-US" sz="2000" b="1" i="1" dirty="0" err="1">
                <a:solidFill>
                  <a:srgbClr val="FF0000"/>
                </a:solidFill>
                <a:latin typeface="Gill Sans MT" panose="020B0502020104020203" pitchFamily="34" charset="0"/>
              </a:rPr>
              <a:t>forcimin</a:t>
            </a:r>
            <a:r>
              <a:rPr lang="en-US" sz="2000" b="1" i="1" dirty="0">
                <a:solidFill>
                  <a:srgbClr val="FF0000"/>
                </a:solidFill>
                <a:latin typeface="Gill Sans MT" panose="020B0502020104020203" pitchFamily="34" charset="0"/>
              </a:rPr>
              <a:t> e </a:t>
            </a:r>
            <a:r>
              <a:rPr lang="en-US" sz="2000" b="1" i="1" dirty="0" err="1">
                <a:solidFill>
                  <a:srgbClr val="FF0000"/>
                </a:solidFill>
                <a:latin typeface="Gill Sans MT" panose="020B0502020104020203" pitchFamily="34" charset="0"/>
              </a:rPr>
              <a:t>lidhjeve</a:t>
            </a:r>
            <a:r>
              <a:rPr lang="en-US" sz="2000" b="1" i="1" dirty="0">
                <a:solidFill>
                  <a:srgbClr val="FF0000"/>
                </a:solidFill>
                <a:latin typeface="Gill Sans MT" panose="020B0502020104020203" pitchFamily="34" charset="0"/>
              </a:rPr>
              <a:t> midis </a:t>
            </a:r>
            <a:r>
              <a:rPr lang="en-US" sz="2000" b="1" i="1" dirty="0" err="1">
                <a:solidFill>
                  <a:srgbClr val="FF0000"/>
                </a:solidFill>
                <a:latin typeface="Gill Sans MT" panose="020B0502020104020203" pitchFamily="34" charset="0"/>
              </a:rPr>
              <a:t>arsimit</a:t>
            </a:r>
            <a:r>
              <a:rPr lang="en-US" sz="2000" b="1" i="1" dirty="0">
                <a:solidFill>
                  <a:srgbClr val="FF0000"/>
                </a:solidFill>
                <a:latin typeface="Gill Sans MT" panose="020B0502020104020203" pitchFamily="34" charset="0"/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  <a:latin typeface="Gill Sans MT" panose="020B0502020104020203" pitchFamily="34" charset="0"/>
              </a:rPr>
              <a:t>dhe</a:t>
            </a:r>
            <a:r>
              <a:rPr lang="en-US" sz="2000" b="1" i="1" dirty="0">
                <a:solidFill>
                  <a:srgbClr val="FF0000"/>
                </a:solidFill>
                <a:latin typeface="Gill Sans MT" panose="020B0502020104020203" pitchFamily="34" charset="0"/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  <a:latin typeface="Gill Sans MT" panose="020B0502020104020203" pitchFamily="34" charset="0"/>
              </a:rPr>
              <a:t>tregut</a:t>
            </a:r>
            <a:r>
              <a:rPr lang="en-US" sz="2000" b="1" i="1" dirty="0">
                <a:solidFill>
                  <a:srgbClr val="FF0000"/>
                </a:solidFill>
                <a:latin typeface="Gill Sans MT" panose="020B0502020104020203" pitchFamily="34" charset="0"/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  <a:latin typeface="Gill Sans MT" panose="020B0502020104020203" pitchFamily="34" charset="0"/>
              </a:rPr>
              <a:t>të</a:t>
            </a:r>
            <a:r>
              <a:rPr lang="en-US" sz="2000" b="1" i="1" dirty="0">
                <a:solidFill>
                  <a:srgbClr val="FF0000"/>
                </a:solidFill>
                <a:latin typeface="Gill Sans MT" panose="020B0502020104020203" pitchFamily="34" charset="0"/>
              </a:rPr>
              <a:t> </a:t>
            </a:r>
            <a:r>
              <a:rPr lang="en-US" sz="2000" b="1" i="1" dirty="0" err="1">
                <a:solidFill>
                  <a:srgbClr val="FF0000"/>
                </a:solidFill>
                <a:latin typeface="Gill Sans MT" panose="020B0502020104020203" pitchFamily="34" charset="0"/>
              </a:rPr>
              <a:t>punës</a:t>
            </a:r>
            <a:r>
              <a:rPr lang="en-US" sz="2000" dirty="0">
                <a:latin typeface="Gill Sans MT" panose="020B0502020104020203" pitchFamily="34" charset="0"/>
              </a:rPr>
              <a:t>. (</a:t>
            </a:r>
            <a:r>
              <a:rPr lang="en-US" sz="2000" dirty="0" err="1" smtClean="0">
                <a:latin typeface="Gill Sans MT" panose="020B0502020104020203" pitchFamily="34" charset="0"/>
              </a:rPr>
              <a:t>vendosja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>
                <a:latin typeface="Gill Sans MT" panose="020B0502020104020203" pitchFamily="34" charset="0"/>
              </a:rPr>
              <a:t>në</a:t>
            </a:r>
            <a:r>
              <a:rPr lang="en-US" sz="2000" dirty="0">
                <a:latin typeface="Gill Sans MT" panose="020B0502020104020203" pitchFamily="34" charset="0"/>
              </a:rPr>
              <a:t> </a:t>
            </a:r>
            <a:r>
              <a:rPr lang="en-US" sz="2000" dirty="0" err="1">
                <a:latin typeface="Gill Sans MT" panose="020B0502020104020203" pitchFamily="34" charset="0"/>
              </a:rPr>
              <a:t>punë</a:t>
            </a:r>
            <a:r>
              <a:rPr lang="en-US" sz="2000" dirty="0">
                <a:latin typeface="Gill Sans MT" panose="020B0502020104020203" pitchFamily="34" charset="0"/>
              </a:rPr>
              <a:t> </a:t>
            </a:r>
            <a:r>
              <a:rPr lang="en-US" sz="2000" dirty="0" err="1">
                <a:latin typeface="Gill Sans MT" panose="020B0502020104020203" pitchFamily="34" charset="0"/>
              </a:rPr>
              <a:t>jashtë</a:t>
            </a:r>
            <a:r>
              <a:rPr lang="en-US" sz="2000" dirty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vendit</a:t>
            </a:r>
            <a:r>
              <a:rPr lang="en-US" sz="2000" dirty="0" smtClean="0">
                <a:latin typeface="Gill Sans MT" panose="020B0502020104020203" pitchFamily="34" charset="0"/>
              </a:rPr>
              <a:t>)</a:t>
            </a:r>
          </a:p>
        </p:txBody>
      </p:sp>
      <p:pic>
        <p:nvPicPr>
          <p:cNvPr id="8" name="Picture 7" descr="logo UE Black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-956"/>
            <a:ext cx="1319134" cy="136410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3150"/>
            <a:ext cx="3064042" cy="544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197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utreach Powerpoint slides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97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5693" y="253994"/>
            <a:ext cx="6883400" cy="977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35692" y="376216"/>
            <a:ext cx="64919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chemeClr val="accent1">
                    <a:lumMod val="50000"/>
                  </a:schemeClr>
                </a:solidFill>
              </a:rPr>
              <a:t>Universiteti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1">
                    <a:lumMod val="50000"/>
                  </a:schemeClr>
                </a:solidFill>
              </a:rPr>
              <a:t>i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600" b="1" dirty="0" err="1">
                <a:solidFill>
                  <a:schemeClr val="accent1">
                    <a:lumMod val="50000"/>
                  </a:schemeClr>
                </a:solidFill>
              </a:rPr>
              <a:t>Elbasanit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 - UNIEL</a:t>
            </a:r>
          </a:p>
        </p:txBody>
      </p:sp>
      <p:pic>
        <p:nvPicPr>
          <p:cNvPr id="14" name="Picture 13" descr="logo UE Black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-956"/>
            <a:ext cx="1319134" cy="1364105"/>
          </a:xfrm>
          <a:prstGeom prst="rect">
            <a:avLst/>
          </a:prstGeom>
        </p:spPr>
      </p:pic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7649737" y="1739365"/>
            <a:ext cx="3847169" cy="446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en-US" sz="2000" i="1" dirty="0" smtClean="0">
              <a:latin typeface="Gill Sans MT" panose="020B0502020104020203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Gill Sans MT" panose="020B0502020104020203" pitchFamily="34" charset="0"/>
              </a:rPr>
              <a:t>UNIEL </a:t>
            </a:r>
            <a:r>
              <a:rPr lang="en-US" sz="2000" dirty="0" err="1" smtClean="0">
                <a:latin typeface="Gill Sans MT" panose="020B0502020104020203" pitchFamily="34" charset="0"/>
              </a:rPr>
              <a:t>promovon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dhe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nxit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dimensionin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ndërkombëtar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të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studimeve</a:t>
            </a:r>
            <a:r>
              <a:rPr lang="en-US" sz="2000" dirty="0" smtClean="0">
                <a:latin typeface="Gill Sans MT" panose="020B0502020104020203" pitchFamily="34" charset="0"/>
              </a:rPr>
              <a:t>, </a:t>
            </a:r>
            <a:r>
              <a:rPr lang="en-US" sz="2000" dirty="0" err="1" smtClean="0">
                <a:latin typeface="Gill Sans MT" panose="020B0502020104020203" pitchFamily="34" charset="0"/>
              </a:rPr>
              <a:t>të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mësuarit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dhe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të</a:t>
            </a:r>
            <a:r>
              <a:rPr lang="en-US" sz="2000" dirty="0" smtClean="0">
                <a:latin typeface="Gill Sans MT" panose="020B0502020104020203" pitchFamily="34" charset="0"/>
              </a:rPr>
              <a:t>  </a:t>
            </a:r>
            <a:r>
              <a:rPr lang="en-US" sz="2000" dirty="0" err="1" smtClean="0">
                <a:latin typeface="Gill Sans MT" panose="020B0502020104020203" pitchFamily="34" charset="0"/>
              </a:rPr>
              <a:t>kërkimit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shkencor</a:t>
            </a:r>
            <a:r>
              <a:rPr lang="en-US" sz="2000" dirty="0" smtClean="0">
                <a:latin typeface="Gill Sans MT" panose="020B0502020104020203" pitchFamily="34" charset="0"/>
              </a:rPr>
              <a:t>.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en-US" sz="2000" dirty="0" smtClean="0">
              <a:latin typeface="Gill Sans MT" panose="020B0502020104020203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Gill Sans MT" panose="020B0502020104020203" pitchFamily="34" charset="0"/>
              </a:rPr>
              <a:t>UE </a:t>
            </a:r>
            <a:r>
              <a:rPr lang="en-US" sz="2000" dirty="0" err="1" smtClean="0">
                <a:latin typeface="Gill Sans MT" panose="020B0502020104020203" pitchFamily="34" charset="0"/>
              </a:rPr>
              <a:t>konsideron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si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një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nga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detyrat</a:t>
            </a:r>
            <a:r>
              <a:rPr lang="en-US" sz="2000" dirty="0" smtClean="0">
                <a:latin typeface="Gill Sans MT" panose="020B0502020104020203" pitchFamily="34" charset="0"/>
              </a:rPr>
              <a:t> e </a:t>
            </a:r>
            <a:r>
              <a:rPr lang="en-US" sz="2000" dirty="0" err="1" smtClean="0">
                <a:latin typeface="Gill Sans MT" panose="020B0502020104020203" pitchFamily="34" charset="0"/>
              </a:rPr>
              <a:t>tij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themelore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edhe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zhvillimin</a:t>
            </a:r>
            <a:r>
              <a:rPr lang="en-US" sz="2000" dirty="0" smtClean="0">
                <a:latin typeface="Gill Sans MT" panose="020B0502020104020203" pitchFamily="34" charset="0"/>
              </a:rPr>
              <a:t> e </a:t>
            </a:r>
            <a:r>
              <a:rPr lang="en-US" sz="2000" dirty="0" err="1" smtClean="0">
                <a:latin typeface="Gill Sans MT" panose="020B0502020104020203" pitchFamily="34" charset="0"/>
              </a:rPr>
              <a:t>shkëmbimeve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ndërkombëtare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të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pedagogëve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dhe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të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studentëve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si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dhe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pranimin</a:t>
            </a:r>
            <a:r>
              <a:rPr lang="en-US" sz="2000" dirty="0" smtClean="0">
                <a:latin typeface="Gill Sans MT" panose="020B0502020104020203" pitchFamily="34" charset="0"/>
              </a:rPr>
              <a:t> e </a:t>
            </a:r>
            <a:r>
              <a:rPr lang="en-US" sz="2000" dirty="0" err="1" smtClean="0">
                <a:latin typeface="Gill Sans MT" panose="020B0502020104020203" pitchFamily="34" charset="0"/>
              </a:rPr>
              <a:t>formimin</a:t>
            </a:r>
            <a:r>
              <a:rPr lang="en-US" sz="2000" dirty="0" smtClean="0">
                <a:latin typeface="Gill Sans MT" panose="020B0502020104020203" pitchFamily="34" charset="0"/>
              </a:rPr>
              <a:t> e </a:t>
            </a:r>
            <a:r>
              <a:rPr lang="en-US" sz="2000" dirty="0" err="1" smtClean="0">
                <a:latin typeface="Gill Sans MT" panose="020B0502020104020203" pitchFamily="34" charset="0"/>
              </a:rPr>
              <a:t>studentëve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të</a:t>
            </a:r>
            <a:r>
              <a:rPr lang="en-US" sz="2000" dirty="0" smtClean="0">
                <a:latin typeface="Gill Sans MT" panose="020B0502020104020203" pitchFamily="34" charset="0"/>
              </a:rPr>
              <a:t> </a:t>
            </a:r>
            <a:r>
              <a:rPr lang="en-US" sz="2000" dirty="0" err="1" smtClean="0">
                <a:latin typeface="Gill Sans MT" panose="020B0502020104020203" pitchFamily="34" charset="0"/>
              </a:rPr>
              <a:t>huaj</a:t>
            </a:r>
            <a:r>
              <a:rPr lang="en-US" sz="2000" dirty="0" smtClean="0">
                <a:latin typeface="Gill Sans MT" panose="020B0502020104020203" pitchFamily="34" charset="0"/>
              </a:rPr>
              <a:t>. </a:t>
            </a:r>
            <a:endParaRPr lang="en-US" sz="1400" i="1" dirty="0" smtClean="0">
              <a:latin typeface="Gill Sans MT" panose="020B0502020104020203" pitchFamily="34" charset="0"/>
            </a:endParaRPr>
          </a:p>
          <a:p>
            <a:endParaRPr lang="en-US" sz="2400" dirty="0" smtClean="0">
              <a:latin typeface="Gill Sans MT" panose="020B0502020104020203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44" y="1817648"/>
            <a:ext cx="7332048" cy="4404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6526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utreach Powerpoint slides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97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5693" y="253994"/>
            <a:ext cx="6883400" cy="977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35692" y="200722"/>
            <a:ext cx="649196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</a:rPr>
              <a:t>Erasmus +</a:t>
            </a:r>
          </a:p>
          <a:p>
            <a:pPr algn="ctr"/>
            <a:r>
              <a:rPr lang="en-US" sz="3200" dirty="0" err="1" smtClean="0">
                <a:latin typeface="Gill Sans MT" panose="020B0502020104020203" pitchFamily="34" charset="0"/>
              </a:rPr>
              <a:t>gjatë</a:t>
            </a:r>
            <a:r>
              <a:rPr lang="en-US" sz="3200" dirty="0" smtClean="0">
                <a:latin typeface="Gill Sans MT" panose="020B0502020104020203" pitchFamily="34" charset="0"/>
              </a:rPr>
              <a:t> </a:t>
            </a:r>
            <a:r>
              <a:rPr lang="en-US" sz="3200" dirty="0" err="1" smtClean="0">
                <a:latin typeface="Gill Sans MT" panose="020B0502020104020203" pitchFamily="34" charset="0"/>
              </a:rPr>
              <a:t>vitit</a:t>
            </a:r>
            <a:r>
              <a:rPr lang="en-US" sz="3200" dirty="0" smtClean="0">
                <a:latin typeface="Gill Sans MT" panose="020B0502020104020203" pitchFamily="34" charset="0"/>
              </a:rPr>
              <a:t> </a:t>
            </a:r>
            <a:r>
              <a:rPr lang="en-US" sz="3200" dirty="0" err="1" smtClean="0">
                <a:latin typeface="Gill Sans MT" panose="020B0502020104020203" pitchFamily="34" charset="0"/>
              </a:rPr>
              <a:t>akademik</a:t>
            </a:r>
            <a:r>
              <a:rPr lang="en-US" sz="3200" dirty="0" smtClean="0">
                <a:latin typeface="Gill Sans MT" panose="020B0502020104020203" pitchFamily="34" charset="0"/>
              </a:rPr>
              <a:t> 2016-201</a:t>
            </a:r>
            <a:r>
              <a:rPr lang="en-US" sz="3600" dirty="0" smtClean="0">
                <a:latin typeface="Gill Sans MT" panose="020B0502020104020203" pitchFamily="34" charset="0"/>
              </a:rPr>
              <a:t>7</a:t>
            </a:r>
            <a:endParaRPr lang="en-US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4" name="Picture 13" descr="logo UE Black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-956"/>
            <a:ext cx="1319134" cy="1364105"/>
          </a:xfrm>
          <a:prstGeom prst="rect">
            <a:avLst/>
          </a:prstGeom>
        </p:spPr>
      </p:pic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1003611" y="1739364"/>
            <a:ext cx="5921296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Gill Sans MT" panose="020B0502020104020203" pitchFamily="34" charset="0"/>
              </a:rPr>
              <a:t>Janë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dirty="0" err="1" smtClean="0">
                <a:latin typeface="Gill Sans MT" panose="020B0502020104020203" pitchFamily="34" charset="0"/>
              </a:rPr>
              <a:t>lidhur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ill Sans MT" panose="020B0502020104020203" pitchFamily="34" charset="0"/>
              </a:rPr>
              <a:t>44</a:t>
            </a:r>
            <a:r>
              <a:rPr lang="en-US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ill Sans MT" panose="020B0502020104020203" pitchFamily="34" charset="0"/>
              </a:rPr>
              <a:t> </a:t>
            </a:r>
            <a:r>
              <a:rPr lang="en-US" sz="2400" dirty="0" err="1" smtClean="0">
                <a:latin typeface="Gill Sans MT" panose="020B0502020104020203" pitchFamily="34" charset="0"/>
              </a:rPr>
              <a:t>Marrëveshje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dirty="0" err="1" smtClean="0">
                <a:latin typeface="Gill Sans MT" panose="020B0502020104020203" pitchFamily="34" charset="0"/>
              </a:rPr>
              <a:t>Mobiliteti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dirty="0" err="1" smtClean="0">
                <a:latin typeface="Gill Sans MT" panose="020B0502020104020203" pitchFamily="34" charset="0"/>
              </a:rPr>
              <a:t>për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dirty="0" err="1" smtClean="0">
                <a:latin typeface="Gill Sans MT" panose="020B0502020104020203" pitchFamily="34" charset="0"/>
              </a:rPr>
              <a:t>studentë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dirty="0" err="1" smtClean="0">
                <a:latin typeface="Gill Sans MT" panose="020B0502020104020203" pitchFamily="34" charset="0"/>
              </a:rPr>
              <a:t>dhe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dirty="0" err="1" smtClean="0">
                <a:latin typeface="Gill Sans MT" panose="020B0502020104020203" pitchFamily="34" charset="0"/>
              </a:rPr>
              <a:t>staf</a:t>
            </a:r>
            <a:r>
              <a:rPr lang="en-US" sz="2400" dirty="0" smtClean="0">
                <a:latin typeface="Gill Sans MT" panose="020B0502020104020203" pitchFamily="34" charset="0"/>
              </a:rPr>
              <a:t> (</a:t>
            </a:r>
            <a:r>
              <a:rPr lang="en-US" sz="2400" dirty="0" err="1" smtClean="0">
                <a:latin typeface="Gill Sans MT" panose="020B0502020104020203" pitchFamily="34" charset="0"/>
              </a:rPr>
              <a:t>akademik</a:t>
            </a:r>
            <a:r>
              <a:rPr lang="en-US" sz="2400" dirty="0" smtClean="0">
                <a:latin typeface="Gill Sans MT" panose="020B0502020104020203" pitchFamily="34" charset="0"/>
              </a:rPr>
              <a:t>-teaching/ </a:t>
            </a:r>
            <a:r>
              <a:rPr lang="en-US" sz="2400" dirty="0" err="1" smtClean="0">
                <a:latin typeface="Gill Sans MT" panose="020B0502020104020203" pitchFamily="34" charset="0"/>
              </a:rPr>
              <a:t>administrativ</a:t>
            </a:r>
            <a:r>
              <a:rPr lang="en-US" sz="2400" dirty="0" smtClean="0">
                <a:latin typeface="Gill Sans MT" panose="020B0502020104020203" pitchFamily="34" charset="0"/>
              </a:rPr>
              <a:t>/training)</a:t>
            </a:r>
          </a:p>
          <a:p>
            <a:endParaRPr lang="en-US" sz="2400" dirty="0" smtClean="0">
              <a:latin typeface="Gill Sans MT" panose="020B0502020104020203" pitchFamily="34" charset="0"/>
            </a:endParaRPr>
          </a:p>
          <a:p>
            <a:r>
              <a:rPr lang="en-US" sz="2400" dirty="0" err="1" smtClean="0">
                <a:latin typeface="Gill Sans MT" panose="020B0502020104020203" pitchFamily="34" charset="0"/>
              </a:rPr>
              <a:t>Numri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dirty="0" err="1" smtClean="0">
                <a:latin typeface="Gill Sans MT" panose="020B0502020104020203" pitchFamily="34" charset="0"/>
              </a:rPr>
              <a:t>i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dirty="0" err="1" smtClean="0">
                <a:latin typeface="Gill Sans MT" panose="020B0502020104020203" pitchFamily="34" charset="0"/>
              </a:rPr>
              <a:t>studentëve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dirty="0" err="1" smtClean="0">
                <a:latin typeface="Gill Sans MT" panose="020B0502020104020203" pitchFamily="34" charset="0"/>
              </a:rPr>
              <a:t>të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dirty="0" err="1" smtClean="0">
                <a:latin typeface="Gill Sans MT" panose="020B0502020104020203" pitchFamily="34" charset="0"/>
              </a:rPr>
              <a:t>përfshirë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dirty="0" err="1" smtClean="0">
                <a:latin typeface="Gill Sans MT" panose="020B0502020104020203" pitchFamily="34" charset="0"/>
              </a:rPr>
              <a:t>në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dirty="0" err="1" smtClean="0">
                <a:latin typeface="Gill Sans MT" panose="020B0502020104020203" pitchFamily="34" charset="0"/>
              </a:rPr>
              <a:t>mobilitet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dirty="0" err="1" smtClean="0">
                <a:latin typeface="Gill Sans MT" panose="020B0502020104020203" pitchFamily="34" charset="0"/>
              </a:rPr>
              <a:t>është</a:t>
            </a:r>
            <a:r>
              <a:rPr lang="en-US" sz="2400" dirty="0" smtClean="0">
                <a:latin typeface="Gill Sans MT" panose="020B0502020104020203" pitchFamily="34" charset="0"/>
              </a:rPr>
              <a:t>: 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ill Sans MT" panose="020B0502020104020203" pitchFamily="34" charset="0"/>
              </a:rPr>
              <a:t>83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dirty="0" err="1" smtClean="0">
                <a:latin typeface="Gill Sans MT" panose="020B0502020104020203" pitchFamily="34" charset="0"/>
              </a:rPr>
              <a:t>studentë</a:t>
            </a:r>
            <a:r>
              <a:rPr lang="en-US" sz="2400" dirty="0" smtClean="0">
                <a:latin typeface="Gill Sans MT" panose="020B0502020104020203" pitchFamily="34" charset="0"/>
              </a:rPr>
              <a:t> (</a:t>
            </a:r>
            <a:r>
              <a:rPr lang="en-US" sz="2400" dirty="0" err="1" smtClean="0">
                <a:latin typeface="Gill Sans MT" panose="020B0502020104020203" pitchFamily="34" charset="0"/>
              </a:rPr>
              <a:t>shqipëtarë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dirty="0" err="1" smtClean="0">
                <a:latin typeface="Gill Sans MT" panose="020B0502020104020203" pitchFamily="34" charset="0"/>
              </a:rPr>
              <a:t>dhe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dirty="0" err="1" smtClean="0">
                <a:latin typeface="Gill Sans MT" panose="020B0502020104020203" pitchFamily="34" charset="0"/>
              </a:rPr>
              <a:t>të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dirty="0" err="1" smtClean="0">
                <a:latin typeface="Gill Sans MT" panose="020B0502020104020203" pitchFamily="34" charset="0"/>
              </a:rPr>
              <a:t>huaj</a:t>
            </a:r>
            <a:r>
              <a:rPr lang="en-US" sz="2400" dirty="0" smtClean="0">
                <a:latin typeface="Gill Sans MT" panose="020B0502020104020203" pitchFamily="34" charset="0"/>
              </a:rPr>
              <a:t>).</a:t>
            </a:r>
          </a:p>
          <a:p>
            <a:endParaRPr lang="en-US" sz="2400" dirty="0" smtClean="0">
              <a:latin typeface="Gill Sans MT" panose="020B0502020104020203" pitchFamily="34" charset="0"/>
            </a:endParaRPr>
          </a:p>
          <a:p>
            <a:r>
              <a:rPr lang="en-US" sz="2400" dirty="0" err="1" smtClean="0">
                <a:latin typeface="Gill Sans MT" panose="020B0502020104020203" pitchFamily="34" charset="0"/>
              </a:rPr>
              <a:t>Numri</a:t>
            </a:r>
            <a:r>
              <a:rPr lang="en-US" sz="2400" dirty="0" smtClean="0">
                <a:latin typeface="Gill Sans MT" panose="020B0502020104020203" pitchFamily="34" charset="0"/>
              </a:rPr>
              <a:t> i </a:t>
            </a:r>
            <a:r>
              <a:rPr lang="en-US" sz="2400" dirty="0" err="1" smtClean="0">
                <a:latin typeface="Gill Sans MT" panose="020B0502020104020203" pitchFamily="34" charset="0"/>
              </a:rPr>
              <a:t>stafit</a:t>
            </a:r>
            <a:r>
              <a:rPr lang="en-US" sz="2400" dirty="0" smtClean="0">
                <a:latin typeface="Gill Sans MT" panose="020B0502020104020203" pitchFamily="34" charset="0"/>
              </a:rPr>
              <a:t> i </a:t>
            </a:r>
            <a:r>
              <a:rPr lang="en-US" sz="2400" smtClean="0">
                <a:latin typeface="Gill Sans MT" panose="020B0502020104020203" pitchFamily="34" charset="0"/>
              </a:rPr>
              <a:t>përfshirë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dirty="0" err="1" smtClean="0">
                <a:latin typeface="Gill Sans MT" panose="020B0502020104020203" pitchFamily="34" charset="0"/>
              </a:rPr>
              <a:t>në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dirty="0" err="1" smtClean="0">
                <a:latin typeface="Gill Sans MT" panose="020B0502020104020203" pitchFamily="34" charset="0"/>
              </a:rPr>
              <a:t>mobilitet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dirty="0" err="1" smtClean="0">
                <a:latin typeface="Gill Sans MT" panose="020B0502020104020203" pitchFamily="34" charset="0"/>
              </a:rPr>
              <a:t>është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Gill Sans MT" panose="020B0502020104020203" pitchFamily="34" charset="0"/>
              </a:rPr>
              <a:t>30</a:t>
            </a:r>
            <a:r>
              <a:rPr lang="en-US" sz="2400" dirty="0" smtClean="0">
                <a:latin typeface="Gill Sans MT" panose="020B0502020104020203" pitchFamily="34" charset="0"/>
              </a:rPr>
              <a:t> (</a:t>
            </a:r>
            <a:r>
              <a:rPr lang="en-US" sz="2400" dirty="0" err="1" smtClean="0">
                <a:latin typeface="Gill Sans MT" panose="020B0502020104020203" pitchFamily="34" charset="0"/>
              </a:rPr>
              <a:t>shqipëtarë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dirty="0" err="1" smtClean="0">
                <a:latin typeface="Gill Sans MT" panose="020B0502020104020203" pitchFamily="34" charset="0"/>
              </a:rPr>
              <a:t>dhe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dirty="0" err="1" smtClean="0">
                <a:latin typeface="Gill Sans MT" panose="020B0502020104020203" pitchFamily="34" charset="0"/>
              </a:rPr>
              <a:t>të</a:t>
            </a:r>
            <a:r>
              <a:rPr lang="en-US" sz="2400" dirty="0" smtClean="0">
                <a:latin typeface="Gill Sans MT" panose="020B0502020104020203" pitchFamily="34" charset="0"/>
              </a:rPr>
              <a:t> </a:t>
            </a:r>
            <a:r>
              <a:rPr lang="en-US" sz="2400" dirty="0" err="1" smtClean="0">
                <a:latin typeface="Gill Sans MT" panose="020B0502020104020203" pitchFamily="34" charset="0"/>
              </a:rPr>
              <a:t>huaj</a:t>
            </a:r>
            <a:r>
              <a:rPr lang="en-US" sz="2400" dirty="0" smtClean="0">
                <a:latin typeface="Gill Sans MT" panose="020B0502020104020203" pitchFamily="34" charset="0"/>
              </a:rPr>
              <a:t>).</a:t>
            </a:r>
          </a:p>
          <a:p>
            <a:endParaRPr lang="en-US" sz="2400" dirty="0" smtClean="0">
              <a:latin typeface="Gill Sans MT" panose="020B0502020104020203" pitchFamily="34" charset="0"/>
            </a:endParaRPr>
          </a:p>
        </p:txBody>
      </p:sp>
      <p:pic>
        <p:nvPicPr>
          <p:cNvPr id="9" name="Picture 8" descr="WhatsApp Image 2018-01-22 at 21.25.26.jpeg"/>
          <p:cNvPicPr>
            <a:picLocks noChangeAspect="1"/>
          </p:cNvPicPr>
          <p:nvPr/>
        </p:nvPicPr>
        <p:blipFill>
          <a:blip r:embed="rId6"/>
          <a:srcRect l="3615" r="7589" b="22251"/>
          <a:stretch>
            <a:fillRect/>
          </a:stretch>
        </p:blipFill>
        <p:spPr>
          <a:xfrm rot="837112">
            <a:off x="7447947" y="1395317"/>
            <a:ext cx="3924350" cy="5011490"/>
          </a:xfrm>
          <a:prstGeom prst="rect">
            <a:avLst/>
          </a:prstGeom>
        </p:spPr>
      </p:pic>
      <p:pic>
        <p:nvPicPr>
          <p:cNvPr id="15" name="Picture 14" descr="VGAPPROVED_ICON_SINGL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817130">
            <a:off x="7981255" y="4074258"/>
            <a:ext cx="3026216" cy="121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6526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utreach Powerpoint slides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97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5693" y="253994"/>
            <a:ext cx="6883400" cy="977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99016" y="376216"/>
            <a:ext cx="6786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Si </a:t>
            </a:r>
            <a:r>
              <a:rPr lang="en-US" sz="3600" b="1" dirty="0" err="1" smtClean="0">
                <a:solidFill>
                  <a:schemeClr val="accent1">
                    <a:lumMod val="50000"/>
                  </a:schemeClr>
                </a:solidFill>
              </a:rPr>
              <a:t>të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600" b="1" dirty="0" err="1" smtClean="0">
                <a:solidFill>
                  <a:schemeClr val="accent1">
                    <a:lumMod val="50000"/>
                  </a:schemeClr>
                </a:solidFill>
              </a:rPr>
              <a:t>bëhem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600" b="1" dirty="0" err="1" smtClean="0">
                <a:solidFill>
                  <a:schemeClr val="accent1">
                    <a:lumMod val="50000"/>
                  </a:schemeClr>
                </a:solidFill>
              </a:rPr>
              <a:t>pjesë</a:t>
            </a:r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</a:rPr>
              <a:t> e Erasmus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+</a:t>
            </a:r>
          </a:p>
        </p:txBody>
      </p:sp>
      <p:pic>
        <p:nvPicPr>
          <p:cNvPr id="10" name="Picture 9" descr="logo UE Black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-956"/>
            <a:ext cx="1319134" cy="1364105"/>
          </a:xfrm>
          <a:prstGeom prst="rect">
            <a:avLst/>
          </a:prstGeom>
        </p:spPr>
      </p:pic>
      <p:pic>
        <p:nvPicPr>
          <p:cNvPr id="11" name="Picture 10" descr="image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0595" y="256478"/>
            <a:ext cx="981307" cy="98130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5018886" y="1425683"/>
            <a:ext cx="5430644" cy="824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44" indent="-285744" algn="ctr">
              <a:lnSpc>
                <a:spcPct val="150000"/>
              </a:lnSpc>
            </a:pPr>
            <a:r>
              <a:rPr lang="en-US" sz="3600" dirty="0" smtClean="0">
                <a:latin typeface="AvantGarde Bk BT" pitchFamily="34" charset="0"/>
              </a:rPr>
              <a:t>          www.uniel.edu.al</a:t>
            </a:r>
            <a:endParaRPr lang="en-US" sz="3600" dirty="0">
              <a:latin typeface="AvantGarde Bk BT" pitchFamily="34" charset="0"/>
            </a:endParaRPr>
          </a:p>
        </p:txBody>
      </p:sp>
      <p:sp>
        <p:nvSpPr>
          <p:cNvPr id="14" name="Down Arrow 13"/>
          <p:cNvSpPr/>
          <p:nvPr/>
        </p:nvSpPr>
        <p:spPr>
          <a:xfrm rot="4554661">
            <a:off x="3887641" y="3937488"/>
            <a:ext cx="557887" cy="1424499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5" name="Picture 14" descr="27145315_10154953619806386_12756174_o.jpg"/>
          <p:cNvPicPr>
            <a:picLocks noChangeAspect="1"/>
          </p:cNvPicPr>
          <p:nvPr/>
        </p:nvPicPr>
        <p:blipFill>
          <a:blip r:embed="rId7"/>
          <a:srcRect t="-5667" r="-6576" b="55333"/>
          <a:stretch>
            <a:fillRect/>
          </a:stretch>
        </p:blipFill>
        <p:spPr>
          <a:xfrm>
            <a:off x="6362149" y="2240280"/>
            <a:ext cx="4622081" cy="3817620"/>
          </a:xfrm>
          <a:prstGeom prst="rect">
            <a:avLst/>
          </a:prstGeom>
        </p:spPr>
      </p:pic>
      <p:pic>
        <p:nvPicPr>
          <p:cNvPr id="16" name="Picture 15" descr="ApplicationOnline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0700" y="2330604"/>
            <a:ext cx="3449212" cy="9255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0" t="6650" r="25473" b="9972"/>
          <a:stretch/>
        </p:blipFill>
        <p:spPr>
          <a:xfrm>
            <a:off x="926594" y="1538266"/>
            <a:ext cx="4962525" cy="4717456"/>
          </a:xfrm>
          <a:prstGeom prst="rect">
            <a:avLst/>
          </a:prstGeom>
        </p:spPr>
      </p:pic>
      <p:sp>
        <p:nvSpPr>
          <p:cNvPr id="6" name="Down Arrow 5"/>
          <p:cNvSpPr/>
          <p:nvPr/>
        </p:nvSpPr>
        <p:spPr>
          <a:xfrm rot="3371181">
            <a:off x="4356025" y="3789180"/>
            <a:ext cx="800454" cy="1610818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1837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utreach Powerpoint slides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97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5693" y="253994"/>
            <a:ext cx="6883400" cy="977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35694" y="376216"/>
            <a:ext cx="702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Kush 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</a:rPr>
              <a:t>mund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</a:rPr>
              <a:t>të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</a:rPr>
              <a:t>aplikojë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</a:rPr>
              <a:t> ?</a:t>
            </a:r>
            <a:endParaRPr 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786064" y="2083809"/>
            <a:ext cx="9569282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285744" indent="-285744" algn="just">
              <a:lnSpc>
                <a:spcPct val="150000"/>
              </a:lnSpc>
            </a:pPr>
            <a:r>
              <a:rPr lang="en-US" sz="2400" b="1" dirty="0" err="1" smtClean="0">
                <a:latin typeface="Bahnschrift SemiBold" pitchFamily="34" charset="0"/>
              </a:rPr>
              <a:t>Çdo</a:t>
            </a:r>
            <a:r>
              <a:rPr lang="en-US" sz="2400" b="1" dirty="0" smtClean="0">
                <a:latin typeface="Bahnschrift SemiBold" pitchFamily="34" charset="0"/>
              </a:rPr>
              <a:t> student I </a:t>
            </a:r>
            <a:r>
              <a:rPr lang="en-US" sz="2400" b="1" dirty="0" err="1" smtClean="0">
                <a:latin typeface="Bahnschrift SemiBold" pitchFamily="34" charset="0"/>
              </a:rPr>
              <a:t>Universitetit</a:t>
            </a:r>
            <a:r>
              <a:rPr lang="en-US" sz="2400" b="1" dirty="0" smtClean="0">
                <a:latin typeface="Bahnschrift SemiBold" pitchFamily="34" charset="0"/>
              </a:rPr>
              <a:t> </a:t>
            </a:r>
            <a:r>
              <a:rPr lang="en-US" sz="2400" b="1" dirty="0" err="1" smtClean="0">
                <a:latin typeface="Bahnschrift SemiBold" pitchFamily="34" charset="0"/>
              </a:rPr>
              <a:t>të</a:t>
            </a:r>
            <a:r>
              <a:rPr lang="en-US" sz="2400" b="1" dirty="0" smtClean="0">
                <a:latin typeface="Bahnschrift SemiBold" pitchFamily="34" charset="0"/>
              </a:rPr>
              <a:t> </a:t>
            </a:r>
            <a:r>
              <a:rPr lang="en-US" sz="2400" b="1" dirty="0" err="1" smtClean="0">
                <a:latin typeface="Bahnschrift SemiBold" pitchFamily="34" charset="0"/>
              </a:rPr>
              <a:t>Elbasanit</a:t>
            </a:r>
            <a:r>
              <a:rPr lang="en-US" sz="2400" b="1" dirty="0" smtClean="0">
                <a:latin typeface="Bahnschrift SemiBold" pitchFamily="34" charset="0"/>
              </a:rPr>
              <a:t> “</a:t>
            </a:r>
            <a:r>
              <a:rPr lang="en-US" sz="2400" b="1" dirty="0" err="1" smtClean="0">
                <a:latin typeface="Bahnschrift SemiBold" pitchFamily="34" charset="0"/>
              </a:rPr>
              <a:t>Aleksandër</a:t>
            </a:r>
            <a:r>
              <a:rPr lang="en-US" sz="2400" b="1" dirty="0" smtClean="0">
                <a:latin typeface="Bahnschrift SemiBold" pitchFamily="34" charset="0"/>
              </a:rPr>
              <a:t> </a:t>
            </a:r>
            <a:r>
              <a:rPr lang="en-US" sz="2400" b="1" dirty="0" err="1" smtClean="0">
                <a:latin typeface="Bahnschrift SemiBold" pitchFamily="34" charset="0"/>
              </a:rPr>
              <a:t>Xhuvani</a:t>
            </a:r>
            <a:r>
              <a:rPr lang="en-US" sz="2400" b="1" dirty="0" smtClean="0">
                <a:latin typeface="Bahnschrift SemiBold" pitchFamily="34" charset="0"/>
              </a:rPr>
              <a:t>”, I </a:t>
            </a:r>
            <a:r>
              <a:rPr lang="en-US" sz="2400" b="1" dirty="0" err="1" smtClean="0">
                <a:latin typeface="Bahnschrift SemiBold" pitchFamily="34" charset="0"/>
              </a:rPr>
              <a:t>cili</a:t>
            </a:r>
            <a:r>
              <a:rPr lang="en-US" sz="2400" b="1" dirty="0" smtClean="0">
                <a:latin typeface="Bahnschrift SemiBold" pitchFamily="34" charset="0"/>
              </a:rPr>
              <a:t>: </a:t>
            </a:r>
          </a:p>
          <a:p>
            <a:pPr marL="285744" indent="-285744" algn="just">
              <a:lnSpc>
                <a:spcPct val="150000"/>
              </a:lnSpc>
              <a:buFontTx/>
              <a:buChar char="-"/>
            </a:pPr>
            <a:r>
              <a:rPr lang="en-US" sz="2400" b="1" dirty="0" err="1" smtClean="0">
                <a:latin typeface="Bahnschrift SemiBold" pitchFamily="34" charset="0"/>
              </a:rPr>
              <a:t>Është</a:t>
            </a:r>
            <a:r>
              <a:rPr lang="en-US" sz="2400" b="1" dirty="0" smtClean="0">
                <a:latin typeface="Bahnschrift SemiBold" pitchFamily="34" charset="0"/>
              </a:rPr>
              <a:t> </a:t>
            </a:r>
            <a:r>
              <a:rPr lang="en-US" sz="2400" b="1" dirty="0" err="1" smtClean="0">
                <a:latin typeface="Bahnschrift SemiBold" pitchFamily="34" charset="0"/>
              </a:rPr>
              <a:t>njohës</a:t>
            </a:r>
            <a:r>
              <a:rPr lang="en-US" sz="2400" b="1" dirty="0" smtClean="0">
                <a:latin typeface="Bahnschrift SemiBold" pitchFamily="34" charset="0"/>
              </a:rPr>
              <a:t> </a:t>
            </a:r>
            <a:r>
              <a:rPr lang="en-US" sz="2400" b="1" dirty="0" err="1" smtClean="0">
                <a:latin typeface="Bahnschrift SemiBold" pitchFamily="34" charset="0"/>
              </a:rPr>
              <a:t>shumë</a:t>
            </a:r>
            <a:r>
              <a:rPr lang="en-US" sz="2400" b="1" dirty="0" smtClean="0">
                <a:latin typeface="Bahnschrift SemiBold" pitchFamily="34" charset="0"/>
              </a:rPr>
              <a:t> I </a:t>
            </a:r>
            <a:r>
              <a:rPr lang="en-US" sz="2400" b="1" dirty="0" err="1" smtClean="0">
                <a:latin typeface="Bahnschrift SemiBold" pitchFamily="34" charset="0"/>
              </a:rPr>
              <a:t>mirë</a:t>
            </a:r>
            <a:r>
              <a:rPr lang="en-US" sz="2400" b="1" dirty="0" smtClean="0">
                <a:latin typeface="Bahnschrift SemiBold" pitchFamily="34" charset="0"/>
              </a:rPr>
              <a:t> I </a:t>
            </a:r>
            <a:r>
              <a:rPr lang="en-US" sz="2400" b="1" dirty="0" err="1" smtClean="0">
                <a:latin typeface="Bahnschrift SemiBold" pitchFamily="34" charset="0"/>
              </a:rPr>
              <a:t>gjuhës</a:t>
            </a:r>
            <a:r>
              <a:rPr lang="en-US" sz="2400" b="1" dirty="0" smtClean="0">
                <a:latin typeface="Bahnschrift SemiBold" pitchFamily="34" charset="0"/>
              </a:rPr>
              <a:t> </a:t>
            </a:r>
            <a:r>
              <a:rPr lang="en-US" sz="2400" b="1" dirty="0" err="1" smtClean="0">
                <a:latin typeface="Bahnschrift SemiBold" pitchFamily="34" charset="0"/>
              </a:rPr>
              <a:t>angleze</a:t>
            </a:r>
            <a:r>
              <a:rPr lang="en-US" sz="2400" b="1" dirty="0" smtClean="0">
                <a:latin typeface="Bahnschrift SemiBold" pitchFamily="34" charset="0"/>
              </a:rPr>
              <a:t>;</a:t>
            </a:r>
          </a:p>
          <a:p>
            <a:pPr marL="285744" indent="-285744" algn="just">
              <a:lnSpc>
                <a:spcPct val="150000"/>
              </a:lnSpc>
              <a:buFontTx/>
              <a:buChar char="-"/>
            </a:pPr>
            <a:r>
              <a:rPr lang="en-US" sz="2400" b="1" dirty="0" smtClean="0">
                <a:latin typeface="Bahnschrift SemiBold" pitchFamily="34" charset="0"/>
              </a:rPr>
              <a:t>Ka </a:t>
            </a:r>
            <a:r>
              <a:rPr lang="en-US" sz="2400" b="1" dirty="0" err="1" smtClean="0">
                <a:latin typeface="Bahnschrift SemiBold" pitchFamily="34" charset="0"/>
              </a:rPr>
              <a:t>një</a:t>
            </a:r>
            <a:r>
              <a:rPr lang="en-US" sz="2400" b="1" dirty="0" smtClean="0">
                <a:latin typeface="Bahnschrift SemiBold" pitchFamily="34" charset="0"/>
              </a:rPr>
              <a:t> </a:t>
            </a:r>
            <a:r>
              <a:rPr lang="en-US" sz="2400" b="1" dirty="0" err="1" smtClean="0">
                <a:latin typeface="Bahnschrift SemiBold" pitchFamily="34" charset="0"/>
              </a:rPr>
              <a:t>pasaportë</a:t>
            </a:r>
            <a:r>
              <a:rPr lang="en-US" sz="2400" b="1" dirty="0" smtClean="0">
                <a:latin typeface="Bahnschrift SemiBold" pitchFamily="34" charset="0"/>
              </a:rPr>
              <a:t>;</a:t>
            </a:r>
          </a:p>
          <a:p>
            <a:pPr marL="285744" indent="-285744" algn="just">
              <a:lnSpc>
                <a:spcPct val="150000"/>
              </a:lnSpc>
              <a:buFontTx/>
              <a:buChar char="-"/>
            </a:pPr>
            <a:r>
              <a:rPr lang="en-US" sz="2400" b="1" dirty="0" smtClean="0">
                <a:latin typeface="Bahnschrift SemiBold" pitchFamily="34" charset="0"/>
              </a:rPr>
              <a:t>Di </a:t>
            </a:r>
            <a:r>
              <a:rPr lang="en-US" sz="2400" b="1" dirty="0" err="1" smtClean="0">
                <a:latin typeface="Bahnschrift SemiBold" pitchFamily="34" charset="0"/>
              </a:rPr>
              <a:t>të</a:t>
            </a:r>
            <a:r>
              <a:rPr lang="en-US" sz="2400" b="1" dirty="0" smtClean="0">
                <a:latin typeface="Bahnschrift SemiBold" pitchFamily="34" charset="0"/>
              </a:rPr>
              <a:t> </a:t>
            </a:r>
            <a:r>
              <a:rPr lang="en-US" sz="2400" b="1" dirty="0" err="1" smtClean="0">
                <a:latin typeface="Bahnschrift SemiBold" pitchFamily="34" charset="0"/>
              </a:rPr>
              <a:t>shkruajë</a:t>
            </a:r>
            <a:r>
              <a:rPr lang="en-US" sz="2400" b="1" dirty="0" smtClean="0">
                <a:latin typeface="Bahnschrift SemiBold" pitchFamily="34" charset="0"/>
              </a:rPr>
              <a:t> </a:t>
            </a:r>
            <a:r>
              <a:rPr lang="en-US" sz="2400" b="1" dirty="0" err="1" smtClean="0">
                <a:latin typeface="Bahnschrift SemiBold" pitchFamily="34" charset="0"/>
              </a:rPr>
              <a:t>një</a:t>
            </a:r>
            <a:r>
              <a:rPr lang="en-US" sz="2400" b="1" dirty="0" smtClean="0">
                <a:latin typeface="Bahnschrift SemiBold" pitchFamily="34" charset="0"/>
              </a:rPr>
              <a:t> </a:t>
            </a:r>
            <a:r>
              <a:rPr lang="en-US" sz="2400" b="1" dirty="0" err="1" smtClean="0">
                <a:latin typeface="Bahnschrift SemiBold" pitchFamily="34" charset="0"/>
              </a:rPr>
              <a:t>letër</a:t>
            </a:r>
            <a:r>
              <a:rPr lang="en-US" sz="2400" b="1" dirty="0" smtClean="0">
                <a:latin typeface="Bahnschrift SemiBold" pitchFamily="34" charset="0"/>
              </a:rPr>
              <a:t> </a:t>
            </a:r>
            <a:r>
              <a:rPr lang="en-US" sz="2400" b="1" dirty="0" err="1" smtClean="0">
                <a:latin typeface="Bahnschrift SemiBold" pitchFamily="34" charset="0"/>
              </a:rPr>
              <a:t>motivimi</a:t>
            </a:r>
            <a:r>
              <a:rPr lang="en-US" sz="2400" b="1" dirty="0" smtClean="0">
                <a:latin typeface="Bahnschrift SemiBold" pitchFamily="34" charset="0"/>
              </a:rPr>
              <a:t>;</a:t>
            </a:r>
          </a:p>
          <a:p>
            <a:pPr marL="285744" indent="-285744" algn="just">
              <a:lnSpc>
                <a:spcPct val="150000"/>
              </a:lnSpc>
              <a:buFontTx/>
              <a:buChar char="-"/>
            </a:pPr>
            <a:r>
              <a:rPr lang="en-US" sz="2400" b="1" dirty="0" smtClean="0">
                <a:latin typeface="Bahnschrift SemiBold" pitchFamily="34" charset="0"/>
              </a:rPr>
              <a:t>Ka </a:t>
            </a:r>
            <a:r>
              <a:rPr lang="en-US" sz="2400" b="1" dirty="0" err="1" smtClean="0">
                <a:latin typeface="Bahnschrift SemiBold" pitchFamily="34" charset="0"/>
              </a:rPr>
              <a:t>dëshirë</a:t>
            </a:r>
            <a:r>
              <a:rPr lang="en-US" sz="2400" b="1" dirty="0" smtClean="0">
                <a:latin typeface="Bahnschrift SemiBold" pitchFamily="34" charset="0"/>
              </a:rPr>
              <a:t> </a:t>
            </a:r>
            <a:r>
              <a:rPr lang="en-US" sz="2400" b="1" dirty="0" err="1" smtClean="0">
                <a:latin typeface="Bahnschrift SemiBold" pitchFamily="34" charset="0"/>
              </a:rPr>
              <a:t>të</a:t>
            </a:r>
            <a:r>
              <a:rPr lang="en-US" sz="2400" b="1" dirty="0" smtClean="0">
                <a:latin typeface="Bahnschrift SemiBold" pitchFamily="34" charset="0"/>
              </a:rPr>
              <a:t> </a:t>
            </a:r>
            <a:r>
              <a:rPr lang="en-US" sz="2400" b="1" dirty="0" err="1" smtClean="0">
                <a:latin typeface="Bahnschrift SemiBold" pitchFamily="34" charset="0"/>
              </a:rPr>
              <a:t>jetë</a:t>
            </a:r>
            <a:r>
              <a:rPr lang="en-US" sz="2400" b="1" dirty="0" smtClean="0">
                <a:latin typeface="Bahnschrift SemiBold" pitchFamily="34" charset="0"/>
              </a:rPr>
              <a:t> </a:t>
            </a:r>
            <a:r>
              <a:rPr lang="en-US" sz="2400" b="1" dirty="0" err="1" smtClean="0">
                <a:latin typeface="Bahnschrift SemiBold" pitchFamily="34" charset="0"/>
              </a:rPr>
              <a:t>pjesë</a:t>
            </a:r>
            <a:r>
              <a:rPr lang="en-US" sz="2400" b="1" dirty="0" smtClean="0">
                <a:latin typeface="Bahnschrift SemiBold" pitchFamily="34" charset="0"/>
              </a:rPr>
              <a:t> I </a:t>
            </a:r>
            <a:r>
              <a:rPr lang="en-US" sz="2400" b="1" dirty="0" err="1" smtClean="0">
                <a:latin typeface="Bahnschrift SemiBold" pitchFamily="34" charset="0"/>
              </a:rPr>
              <a:t>një</a:t>
            </a:r>
            <a:r>
              <a:rPr lang="en-US" sz="2400" b="1" dirty="0" smtClean="0">
                <a:latin typeface="Bahnschrift SemiBold" pitchFamily="34" charset="0"/>
              </a:rPr>
              <a:t> </a:t>
            </a:r>
            <a:r>
              <a:rPr lang="en-US" sz="2400" b="1" dirty="0" err="1" smtClean="0">
                <a:latin typeface="Bahnschrift SemiBold" pitchFamily="34" charset="0"/>
              </a:rPr>
              <a:t>programi</a:t>
            </a:r>
            <a:r>
              <a:rPr lang="en-US" sz="2400" b="1" dirty="0" smtClean="0">
                <a:latin typeface="Bahnschrift SemiBold" pitchFamily="34" charset="0"/>
              </a:rPr>
              <a:t> </a:t>
            </a:r>
            <a:r>
              <a:rPr lang="en-US" sz="2400" b="1" dirty="0" err="1" smtClean="0">
                <a:latin typeface="Bahnschrift SemiBold" pitchFamily="34" charset="0"/>
              </a:rPr>
              <a:t>shkëmbimi</a:t>
            </a:r>
            <a:r>
              <a:rPr lang="en-US" sz="2400" b="1" dirty="0" smtClean="0">
                <a:latin typeface="Bahnschrift SemiBold" pitchFamily="34" charset="0"/>
              </a:rPr>
              <a:t> </a:t>
            </a:r>
            <a:r>
              <a:rPr lang="en-US" sz="2400" b="1" dirty="0" err="1" smtClean="0">
                <a:latin typeface="Bahnschrift SemiBold" pitchFamily="34" charset="0"/>
              </a:rPr>
              <a:t>studentor</a:t>
            </a:r>
            <a:r>
              <a:rPr lang="en-US" sz="2400" b="1" dirty="0" smtClean="0">
                <a:latin typeface="Bahnschrift SemiBold" pitchFamily="34" charset="0"/>
              </a:rPr>
              <a:t>;</a:t>
            </a:r>
          </a:p>
          <a:p>
            <a:pPr marL="285744" indent="-285744" algn="just">
              <a:lnSpc>
                <a:spcPct val="150000"/>
              </a:lnSpc>
              <a:buFontTx/>
              <a:buChar char="-"/>
            </a:pPr>
            <a:r>
              <a:rPr lang="en-US" sz="2400" b="1" dirty="0" smtClean="0">
                <a:latin typeface="Bahnschrift SemiBold" pitchFamily="34" charset="0"/>
              </a:rPr>
              <a:t>Ka </a:t>
            </a:r>
            <a:r>
              <a:rPr lang="en-US" sz="2400" b="1" dirty="0" err="1" smtClean="0">
                <a:latin typeface="Bahnschrift SemiBold" pitchFamily="34" charset="0"/>
              </a:rPr>
              <a:t>dëshirë</a:t>
            </a:r>
            <a:r>
              <a:rPr lang="en-US" sz="2400" b="1" dirty="0" smtClean="0">
                <a:latin typeface="Bahnschrift SemiBold" pitchFamily="34" charset="0"/>
              </a:rPr>
              <a:t> </a:t>
            </a:r>
            <a:r>
              <a:rPr lang="en-US" sz="2400" b="1" dirty="0" err="1" smtClean="0">
                <a:latin typeface="Bahnschrift SemiBold" pitchFamily="34" charset="0"/>
              </a:rPr>
              <a:t>të</a:t>
            </a:r>
            <a:r>
              <a:rPr lang="en-US" sz="2400" b="1" dirty="0" smtClean="0">
                <a:latin typeface="Bahnschrift SemiBold" pitchFamily="34" charset="0"/>
              </a:rPr>
              <a:t> </a:t>
            </a:r>
            <a:r>
              <a:rPr lang="en-US" sz="2400" b="1" dirty="0" err="1" smtClean="0">
                <a:latin typeface="Bahnschrift SemiBold" pitchFamily="34" charset="0"/>
              </a:rPr>
              <a:t>përfaqësojë</a:t>
            </a:r>
            <a:r>
              <a:rPr lang="en-US" sz="2400" b="1" dirty="0" smtClean="0">
                <a:latin typeface="Bahnschrift SemiBold" pitchFamily="34" charset="0"/>
              </a:rPr>
              <a:t> UE.</a:t>
            </a:r>
            <a:endParaRPr lang="en-US" sz="2400" b="1" dirty="0">
              <a:latin typeface="Bahnschrift SemiBold" pitchFamily="34" charset="0"/>
            </a:endParaRPr>
          </a:p>
        </p:txBody>
      </p:sp>
      <p:pic>
        <p:nvPicPr>
          <p:cNvPr id="10" name="Picture 9" descr="logo UE Black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-956"/>
            <a:ext cx="1319134" cy="136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7641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utreach Powerpoint slides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97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927" y="1828799"/>
            <a:ext cx="7723900" cy="3840480"/>
          </a:xfrm>
          <a:prstGeom prst="rect">
            <a:avLst/>
          </a:prstGeom>
        </p:spPr>
      </p:pic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1338146" y="2127194"/>
            <a:ext cx="8307659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Drejtoria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e  </a:t>
            </a:r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Koordinimit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dhe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Marrëdhënieve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me </a:t>
            </a:r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Jashtë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</a:t>
            </a:r>
          </a:p>
          <a:p>
            <a:pPr algn="ctr"/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Rektorati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I </a:t>
            </a:r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Universitetit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të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Elbasanit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 “</a:t>
            </a:r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Aleksander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Xhuvani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”</a:t>
            </a:r>
          </a:p>
          <a:p>
            <a:pPr algn="ctr"/>
            <a:endParaRPr lang="en-US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  <a:p>
            <a:pPr algn="ctr"/>
            <a:r>
              <a:rPr lang="en-US" i="1" dirty="0" err="1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Mund</a:t>
            </a:r>
            <a:r>
              <a:rPr lang="en-US" i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ta </a:t>
            </a:r>
            <a:r>
              <a:rPr lang="en-US" i="1" dirty="0" err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kontaktoni</a:t>
            </a:r>
            <a:r>
              <a:rPr lang="en-US" i="1" dirty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 </a:t>
            </a:r>
            <a:r>
              <a:rPr lang="en-US" i="1" dirty="0" err="1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në</a:t>
            </a:r>
            <a:r>
              <a:rPr lang="en-US" i="1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:</a:t>
            </a:r>
          </a:p>
          <a:p>
            <a:pPr algn="ctr"/>
            <a:endParaRPr lang="en-US" dirty="0" smtClean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  <a:p>
            <a:pPr algn="ctr"/>
            <a:endParaRPr lang="en-US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  <a:p>
            <a:pPr algn="ctr"/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Gill Sans MT" panose="020B0502020104020203" pitchFamily="34" charset="0"/>
              </a:rPr>
              <a:t>Email: 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  <a:latin typeface="Times" pitchFamily="18" charset="0"/>
                <a:hlinkClick r:id="rId5"/>
              </a:rPr>
              <a:t>int.relations1@uniel.edu.al</a:t>
            </a:r>
            <a:endParaRPr lang="en-US" sz="2800" b="1" dirty="0" smtClean="0">
              <a:solidFill>
                <a:schemeClr val="accent5">
                  <a:lumMod val="75000"/>
                </a:schemeClr>
              </a:solidFill>
              <a:latin typeface="Times" pitchFamily="18" charset="0"/>
            </a:endParaRPr>
          </a:p>
          <a:p>
            <a:pPr algn="ctr"/>
            <a:endParaRPr lang="en-US" sz="2400" b="1" dirty="0">
              <a:solidFill>
                <a:schemeClr val="accent5">
                  <a:lumMod val="75000"/>
                </a:schemeClr>
              </a:solidFill>
              <a:latin typeface="Gill Sans MT" panose="020B0502020104020203" pitchFamily="34" charset="0"/>
            </a:endParaRPr>
          </a:p>
        </p:txBody>
      </p:sp>
      <p:pic>
        <p:nvPicPr>
          <p:cNvPr id="5" name="Picture 4" descr="logo UE Black.pn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0" y="-956"/>
            <a:ext cx="1319134" cy="13641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1088" y="0"/>
            <a:ext cx="6883400" cy="97015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749859" y="134926"/>
            <a:ext cx="572145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Kujt</a:t>
            </a:r>
            <a:r>
              <a:rPr lang="en-US" sz="4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44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ti</a:t>
            </a:r>
            <a:r>
              <a:rPr lang="en-US" sz="4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en-US" sz="44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drejohem</a:t>
            </a:r>
            <a:r>
              <a:rPr lang="en-US" sz="4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???</a:t>
            </a:r>
            <a:endParaRPr lang="en-US" sz="4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08408" y="6022769"/>
            <a:ext cx="954172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APLIKIMI INDIVIDUAL DO TË ISHTE I PAMUNDUR PA NDËRMJETESIMIN  E DMKJ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8279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utreach Powerpoint slides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6"/>
            <a:ext cx="12192000" cy="68397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5693" y="253994"/>
            <a:ext cx="6883400" cy="977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95291" y="253994"/>
            <a:ext cx="44641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chemeClr val="accent1">
                    <a:lumMod val="50000"/>
                  </a:schemeClr>
                </a:solidFill>
              </a:rPr>
              <a:t>Aplikimi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11" name="Picture 10" descr="logo UE Black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559" y="56147"/>
            <a:ext cx="1319134" cy="136410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293541" y="1650380"/>
            <a:ext cx="7850459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400" b="1" dirty="0" err="1" smtClean="0">
                <a:solidFill>
                  <a:srgbClr val="002060"/>
                </a:solidFill>
              </a:rPr>
              <a:t>Njohja</a:t>
            </a:r>
            <a:r>
              <a:rPr lang="en-US" sz="2400" b="1" dirty="0" smtClean="0">
                <a:solidFill>
                  <a:srgbClr val="002060"/>
                </a:solidFill>
              </a:rPr>
              <a:t> me </a:t>
            </a:r>
            <a:r>
              <a:rPr lang="en-US" sz="2400" b="1" dirty="0" err="1" smtClean="0">
                <a:solidFill>
                  <a:srgbClr val="002060"/>
                </a:solidFill>
              </a:rPr>
              <a:t>shpalljen</a:t>
            </a:r>
            <a:r>
              <a:rPr lang="en-US" sz="2400" b="1" dirty="0" smtClean="0">
                <a:solidFill>
                  <a:srgbClr val="002060"/>
                </a:solidFill>
              </a:rPr>
              <a:t> e </a:t>
            </a:r>
            <a:r>
              <a:rPr lang="en-US" sz="2400" b="1" dirty="0" err="1" smtClean="0">
                <a:solidFill>
                  <a:srgbClr val="002060"/>
                </a:solidFill>
              </a:rPr>
              <a:t>aplikimit</a:t>
            </a:r>
            <a:endParaRPr lang="en-US" sz="2400" b="1" dirty="0" smtClean="0">
              <a:solidFill>
                <a:srgbClr val="002060"/>
              </a:solidFill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000" b="1" dirty="0" err="1" smtClean="0">
                <a:solidFill>
                  <a:srgbClr val="002060"/>
                </a:solidFill>
              </a:rPr>
              <a:t>Dorëzimi</a:t>
            </a:r>
            <a:r>
              <a:rPr lang="en-US" sz="2000" b="1" dirty="0" smtClean="0">
                <a:solidFill>
                  <a:srgbClr val="002060"/>
                </a:solidFill>
              </a:rPr>
              <a:t> I </a:t>
            </a:r>
            <a:r>
              <a:rPr lang="en-US" sz="2000" b="1" dirty="0" err="1" smtClean="0">
                <a:solidFill>
                  <a:srgbClr val="002060"/>
                </a:solidFill>
              </a:rPr>
              <a:t>dokumentacionit</a:t>
            </a:r>
            <a:r>
              <a:rPr lang="en-US" sz="2000" b="1" dirty="0" smtClean="0">
                <a:solidFill>
                  <a:srgbClr val="002060"/>
                </a:solidFill>
              </a:rPr>
              <a:t>:</a:t>
            </a:r>
          </a:p>
          <a:p>
            <a:pPr marL="800100" lvl="1" indent="-342900">
              <a:lnSpc>
                <a:spcPct val="150000"/>
              </a:lnSpc>
              <a:buAutoNum type="alphaLcPeriod"/>
            </a:pPr>
            <a:r>
              <a:rPr lang="en-US" sz="2000" b="1" dirty="0" err="1" smtClean="0">
                <a:solidFill>
                  <a:srgbClr val="002060"/>
                </a:solidFill>
              </a:rPr>
              <a:t>Vërtetimi</a:t>
            </a:r>
            <a:r>
              <a:rPr lang="en-US" sz="2000" b="1" dirty="0" smtClean="0">
                <a:solidFill>
                  <a:srgbClr val="002060"/>
                </a:solidFill>
              </a:rPr>
              <a:t> I </a:t>
            </a:r>
            <a:r>
              <a:rPr lang="en-US" sz="2000" b="1" dirty="0" err="1" smtClean="0">
                <a:solidFill>
                  <a:srgbClr val="002060"/>
                </a:solidFill>
              </a:rPr>
              <a:t>studentit</a:t>
            </a:r>
            <a:endParaRPr lang="en-US" sz="2000" b="1" dirty="0" smtClean="0">
              <a:solidFill>
                <a:srgbClr val="002060"/>
              </a:solidFill>
            </a:endParaRPr>
          </a:p>
          <a:p>
            <a:pPr marL="800100" lvl="1" indent="-342900">
              <a:lnSpc>
                <a:spcPct val="150000"/>
              </a:lnSpc>
              <a:buAutoNum type="alphaLcPeriod"/>
            </a:pPr>
            <a:r>
              <a:rPr lang="en-US" sz="2000" b="1" dirty="0" err="1" smtClean="0">
                <a:solidFill>
                  <a:srgbClr val="002060"/>
                </a:solidFill>
              </a:rPr>
              <a:t>Listë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</a:rPr>
              <a:t>notash</a:t>
            </a:r>
            <a:endParaRPr lang="en-US" sz="2000" b="1" dirty="0" smtClean="0">
              <a:solidFill>
                <a:srgbClr val="002060"/>
              </a:solidFill>
            </a:endParaRPr>
          </a:p>
          <a:p>
            <a:pPr marL="800100" lvl="1" indent="-342900">
              <a:lnSpc>
                <a:spcPct val="150000"/>
              </a:lnSpc>
              <a:buAutoNum type="alphaLcPeriod"/>
            </a:pPr>
            <a:r>
              <a:rPr lang="en-US" sz="2000" b="1" dirty="0" err="1" smtClean="0">
                <a:solidFill>
                  <a:srgbClr val="002060"/>
                </a:solidFill>
              </a:rPr>
              <a:t>Dëshmia</a:t>
            </a:r>
            <a:r>
              <a:rPr lang="en-US" sz="2000" b="1" dirty="0" smtClean="0">
                <a:solidFill>
                  <a:srgbClr val="002060"/>
                </a:solidFill>
              </a:rPr>
              <a:t> e </a:t>
            </a:r>
            <a:r>
              <a:rPr lang="en-US" sz="2000" b="1" dirty="0" err="1" smtClean="0">
                <a:solidFill>
                  <a:srgbClr val="002060"/>
                </a:solidFill>
              </a:rPr>
              <a:t>gjuhës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</a:rPr>
              <a:t>angleze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</a:rPr>
              <a:t>nga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</a:rPr>
              <a:t>një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</a:p>
          <a:p>
            <a:pPr lvl="1">
              <a:lnSpc>
                <a:spcPct val="150000"/>
              </a:lnSpc>
            </a:pPr>
            <a:r>
              <a:rPr lang="en-US" sz="2000" b="1" dirty="0" smtClean="0">
                <a:solidFill>
                  <a:srgbClr val="002060"/>
                </a:solidFill>
              </a:rPr>
              <a:t>   </a:t>
            </a:r>
            <a:r>
              <a:rPr lang="en-US" sz="2000" b="1" dirty="0" err="1" smtClean="0">
                <a:solidFill>
                  <a:srgbClr val="002060"/>
                </a:solidFill>
              </a:rPr>
              <a:t>Institucion</a:t>
            </a:r>
            <a:r>
              <a:rPr lang="en-US" sz="2000" b="1" dirty="0" smtClean="0">
                <a:solidFill>
                  <a:srgbClr val="002060"/>
                </a:solidFill>
              </a:rPr>
              <a:t> I </a:t>
            </a:r>
            <a:r>
              <a:rPr lang="en-US" sz="2000" b="1" dirty="0" err="1" smtClean="0">
                <a:solidFill>
                  <a:srgbClr val="002060"/>
                </a:solidFill>
              </a:rPr>
              <a:t>njohur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</a:rPr>
              <a:t>ndërkombëtarisht</a:t>
            </a:r>
            <a:r>
              <a:rPr lang="en-US" sz="2000" b="1" dirty="0" smtClean="0">
                <a:solidFill>
                  <a:srgbClr val="002060"/>
                </a:solidFill>
              </a:rPr>
              <a:t>(B2)</a:t>
            </a:r>
          </a:p>
          <a:p>
            <a:pPr marL="800100" lvl="1" indent="-342900">
              <a:lnSpc>
                <a:spcPct val="150000"/>
              </a:lnSpc>
              <a:buAutoNum type="alphaLcPeriod"/>
            </a:pPr>
            <a:r>
              <a:rPr lang="en-US" sz="2000" b="1" dirty="0" smtClean="0">
                <a:solidFill>
                  <a:srgbClr val="002060"/>
                </a:solidFill>
              </a:rPr>
              <a:t>Kopje e </a:t>
            </a:r>
            <a:r>
              <a:rPr lang="en-US" sz="2000" b="1" dirty="0" err="1" smtClean="0">
                <a:solidFill>
                  <a:srgbClr val="002060"/>
                </a:solidFill>
              </a:rPr>
              <a:t>pasaportës</a:t>
            </a:r>
            <a:endParaRPr lang="en-US" sz="2000" b="1" dirty="0" smtClean="0">
              <a:solidFill>
                <a:srgbClr val="002060"/>
              </a:solidFill>
            </a:endParaRPr>
          </a:p>
          <a:p>
            <a:pPr marL="800100" lvl="1" indent="-342900">
              <a:lnSpc>
                <a:spcPct val="150000"/>
              </a:lnSpc>
              <a:buAutoNum type="alphaLcPeriod"/>
            </a:pPr>
            <a:r>
              <a:rPr lang="en-US" sz="2000" b="1" dirty="0" err="1" smtClean="0">
                <a:solidFill>
                  <a:srgbClr val="002060"/>
                </a:solidFill>
              </a:rPr>
              <a:t>Letër</a:t>
            </a:r>
            <a:r>
              <a:rPr lang="en-US" sz="2000" b="1" dirty="0" smtClean="0">
                <a:solidFill>
                  <a:srgbClr val="002060"/>
                </a:solidFill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</a:rPr>
              <a:t>motivimi</a:t>
            </a:r>
            <a:endParaRPr lang="en-US" sz="2000" b="1" dirty="0" smtClean="0">
              <a:solidFill>
                <a:srgbClr val="002060"/>
              </a:solidFill>
            </a:endParaRPr>
          </a:p>
          <a:p>
            <a:pPr marL="800100" lvl="1" indent="-342900">
              <a:lnSpc>
                <a:spcPct val="150000"/>
              </a:lnSpc>
            </a:pPr>
            <a:endParaRPr lang="en-US" b="1" dirty="0" smtClean="0">
              <a:solidFill>
                <a:srgbClr val="FF0000"/>
              </a:solidFill>
            </a:endParaRPr>
          </a:p>
        </p:txBody>
      </p:sp>
      <p:pic>
        <p:nvPicPr>
          <p:cNvPr id="8" name="Picture 7" descr="download (1)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5697" y="1944841"/>
            <a:ext cx="3579542" cy="3619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3997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utreach Powerpoint slides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6"/>
            <a:ext cx="12192000" cy="68397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937" y="242843"/>
            <a:ext cx="6883400" cy="977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95291" y="253994"/>
            <a:ext cx="44641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chemeClr val="accent1">
                    <a:lumMod val="50000"/>
                  </a:schemeClr>
                </a:solidFill>
              </a:rPr>
              <a:t>Përzgjedhja</a:t>
            </a:r>
            <a:endParaRPr 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1" name="Picture 10" descr="logo UE Black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559" y="56147"/>
            <a:ext cx="1319134" cy="136410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293541" y="1650379"/>
            <a:ext cx="7214839" cy="450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sz="2400" b="1" dirty="0" err="1" smtClean="0">
                <a:solidFill>
                  <a:srgbClr val="002060"/>
                </a:solidFill>
              </a:rPr>
              <a:t>Verifikimi</a:t>
            </a:r>
            <a:r>
              <a:rPr lang="en-US" sz="2400" b="1" dirty="0" smtClean="0">
                <a:solidFill>
                  <a:srgbClr val="002060"/>
                </a:solidFill>
              </a:rPr>
              <a:t> I </a:t>
            </a:r>
            <a:r>
              <a:rPr lang="en-US" sz="2400" b="1" dirty="0" err="1" smtClean="0">
                <a:solidFill>
                  <a:srgbClr val="002060"/>
                </a:solidFill>
              </a:rPr>
              <a:t>dokumentacionit</a:t>
            </a:r>
            <a:endParaRPr lang="en-US" sz="2400" b="1" dirty="0" smtClean="0">
              <a:solidFill>
                <a:srgbClr val="002060"/>
              </a:solidFill>
            </a:endParaRPr>
          </a:p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sz="2400" b="1" dirty="0" err="1" smtClean="0">
                <a:solidFill>
                  <a:srgbClr val="002060"/>
                </a:solidFill>
              </a:rPr>
              <a:t>Testimi</a:t>
            </a:r>
            <a:r>
              <a:rPr lang="en-US" sz="2400" b="1" dirty="0" smtClean="0">
                <a:solidFill>
                  <a:srgbClr val="002060"/>
                </a:solidFill>
              </a:rPr>
              <a:t> me </a:t>
            </a:r>
            <a:r>
              <a:rPr lang="en-US" sz="2400" b="1" dirty="0" err="1" smtClean="0">
                <a:solidFill>
                  <a:srgbClr val="002060"/>
                </a:solidFill>
              </a:rPr>
              <a:t>shkrim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dhe</a:t>
            </a:r>
            <a:r>
              <a:rPr lang="en-US" sz="2400" b="1" dirty="0" smtClean="0">
                <a:solidFill>
                  <a:srgbClr val="002060"/>
                </a:solidFill>
              </a:rPr>
              <a:t> me </a:t>
            </a:r>
            <a:r>
              <a:rPr lang="en-US" sz="2400" b="1" dirty="0" err="1" smtClean="0">
                <a:solidFill>
                  <a:srgbClr val="002060"/>
                </a:solidFill>
              </a:rPr>
              <a:t>gojë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për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zotërimin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</a:p>
          <a:p>
            <a:pPr marL="800100" lvl="1" indent="-342900"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</a:rPr>
              <a:t>e </a:t>
            </a:r>
            <a:r>
              <a:rPr lang="en-US" sz="2400" b="1" dirty="0" err="1" smtClean="0">
                <a:solidFill>
                  <a:srgbClr val="002060"/>
                </a:solidFill>
              </a:rPr>
              <a:t>gjuhës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angleze</a:t>
            </a:r>
            <a:r>
              <a:rPr lang="en-US" sz="2400" b="1" dirty="0" smtClean="0">
                <a:solidFill>
                  <a:srgbClr val="002060"/>
                </a:solidFill>
              </a:rPr>
              <a:t>.</a:t>
            </a:r>
          </a:p>
          <a:p>
            <a:pPr marL="800100" lvl="1" indent="-342900">
              <a:lnSpc>
                <a:spcPct val="150000"/>
              </a:lnSpc>
              <a:buAutoNum type="arabicPeriod" startAt="3"/>
            </a:pPr>
            <a:r>
              <a:rPr lang="en-US" sz="2400" b="1" dirty="0" err="1" smtClean="0">
                <a:solidFill>
                  <a:srgbClr val="002060"/>
                </a:solidFill>
              </a:rPr>
              <a:t>Renditja</a:t>
            </a:r>
            <a:r>
              <a:rPr lang="en-US" sz="2400" b="1" dirty="0" smtClean="0">
                <a:solidFill>
                  <a:srgbClr val="002060"/>
                </a:solidFill>
              </a:rPr>
              <a:t> e </a:t>
            </a:r>
            <a:r>
              <a:rPr lang="en-US" sz="2400" b="1" dirty="0" err="1" smtClean="0">
                <a:solidFill>
                  <a:srgbClr val="002060"/>
                </a:solidFill>
              </a:rPr>
              <a:t>studentëve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aplikantë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në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bazë</a:t>
            </a:r>
            <a:endParaRPr lang="en-US" sz="2400" b="1" dirty="0" smtClean="0">
              <a:solidFill>
                <a:srgbClr val="002060"/>
              </a:solidFill>
            </a:endParaRPr>
          </a:p>
          <a:p>
            <a:pPr marL="800100" lvl="1" indent="-342900"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të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pikëve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të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grumbulluara</a:t>
            </a:r>
            <a:r>
              <a:rPr lang="en-US" sz="2400" b="1" dirty="0" smtClean="0">
                <a:solidFill>
                  <a:srgbClr val="002060"/>
                </a:solidFill>
              </a:rPr>
              <a:t> (tot 100)</a:t>
            </a:r>
          </a:p>
          <a:p>
            <a:pPr marL="800100" lvl="1" indent="-342900">
              <a:lnSpc>
                <a:spcPct val="150000"/>
              </a:lnSpc>
              <a:buAutoNum type="arabicPeriod" startAt="4"/>
            </a:pPr>
            <a:r>
              <a:rPr lang="en-US" sz="2400" b="1" dirty="0" err="1" smtClean="0">
                <a:solidFill>
                  <a:srgbClr val="002060"/>
                </a:solidFill>
              </a:rPr>
              <a:t>Mbajtja</a:t>
            </a:r>
            <a:r>
              <a:rPr lang="en-US" sz="2400" b="1" dirty="0" smtClean="0">
                <a:solidFill>
                  <a:srgbClr val="002060"/>
                </a:solidFill>
              </a:rPr>
              <a:t> e </a:t>
            </a:r>
            <a:r>
              <a:rPr lang="en-US" sz="2400" b="1" dirty="0" err="1" smtClean="0">
                <a:solidFill>
                  <a:srgbClr val="002060"/>
                </a:solidFill>
              </a:rPr>
              <a:t>procesverbalit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dhe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lista</a:t>
            </a:r>
            <a:r>
              <a:rPr lang="en-US" sz="2400" b="1" dirty="0" smtClean="0">
                <a:solidFill>
                  <a:srgbClr val="002060"/>
                </a:solidFill>
              </a:rPr>
              <a:t> e </a:t>
            </a:r>
            <a:r>
              <a:rPr lang="en-US" sz="2400" b="1" dirty="0" err="1" smtClean="0">
                <a:solidFill>
                  <a:srgbClr val="002060"/>
                </a:solidFill>
              </a:rPr>
              <a:t>studentëve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</a:p>
          <a:p>
            <a:pPr marL="800100" lvl="1" indent="-342900"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</a:rPr>
              <a:t>  </a:t>
            </a:r>
            <a:r>
              <a:rPr lang="en-US" sz="2400" b="1" dirty="0" err="1" smtClean="0">
                <a:solidFill>
                  <a:srgbClr val="002060"/>
                </a:solidFill>
              </a:rPr>
              <a:t>të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kualifikuar</a:t>
            </a:r>
            <a:r>
              <a:rPr lang="en-US" sz="2400" b="1" dirty="0" smtClean="0">
                <a:solidFill>
                  <a:srgbClr val="002060"/>
                </a:solidFill>
              </a:rPr>
              <a:t>/ </a:t>
            </a:r>
            <a:r>
              <a:rPr lang="en-US" sz="2400" b="1" dirty="0" err="1" smtClean="0">
                <a:solidFill>
                  <a:srgbClr val="002060"/>
                </a:solidFill>
              </a:rPr>
              <a:t>listë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pritje</a:t>
            </a:r>
            <a:r>
              <a:rPr lang="en-US" sz="2400" b="1" dirty="0" smtClean="0">
                <a:solidFill>
                  <a:srgbClr val="002060"/>
                </a:solidFill>
              </a:rPr>
              <a:t>/ </a:t>
            </a:r>
            <a:r>
              <a:rPr lang="en-US" sz="2400" b="1" dirty="0" err="1" smtClean="0">
                <a:solidFill>
                  <a:srgbClr val="002060"/>
                </a:solidFill>
              </a:rPr>
              <a:t>të</a:t>
            </a:r>
            <a:r>
              <a:rPr lang="en-US" sz="2400" b="1" dirty="0" smtClean="0">
                <a:solidFill>
                  <a:srgbClr val="002060"/>
                </a:solidFill>
              </a:rPr>
              <a:t> pa </a:t>
            </a:r>
            <a:r>
              <a:rPr lang="en-US" sz="2400" b="1" dirty="0" err="1" smtClean="0">
                <a:solidFill>
                  <a:srgbClr val="002060"/>
                </a:solidFill>
              </a:rPr>
              <a:t>kualifikuar</a:t>
            </a:r>
            <a:r>
              <a:rPr lang="en-US" sz="2400" b="1" dirty="0" smtClean="0">
                <a:solidFill>
                  <a:srgbClr val="002060"/>
                </a:solidFill>
              </a:rPr>
              <a:t>.</a:t>
            </a:r>
          </a:p>
          <a:p>
            <a:pPr marL="800100" lvl="1" indent="-342900">
              <a:lnSpc>
                <a:spcPct val="150000"/>
              </a:lnSpc>
            </a:pPr>
            <a:endParaRPr lang="en-US" b="1" dirty="0" smtClean="0">
              <a:solidFill>
                <a:srgbClr val="FF0000"/>
              </a:solidFill>
            </a:endParaRPr>
          </a:p>
        </p:txBody>
      </p:sp>
      <p:pic>
        <p:nvPicPr>
          <p:cNvPr id="9" name="Picture 8" descr="download (2)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7015" y="1772075"/>
            <a:ext cx="3101685" cy="3548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3997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utreach Powerpoint slides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6"/>
            <a:ext cx="12192000" cy="68397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937" y="242843"/>
            <a:ext cx="6883400" cy="977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95291" y="253994"/>
            <a:ext cx="44641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chemeClr val="accent1">
                    <a:lumMod val="50000"/>
                  </a:schemeClr>
                </a:solidFill>
              </a:rPr>
              <a:t>Kualifikimi</a:t>
            </a:r>
            <a:endParaRPr lang="en-US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1" name="Picture 10" descr="logo UE Black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559" y="56147"/>
            <a:ext cx="1319134" cy="136410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335693" y="2020436"/>
            <a:ext cx="7214839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sz="2400" b="1" dirty="0" err="1" smtClean="0">
                <a:solidFill>
                  <a:srgbClr val="002060"/>
                </a:solidFill>
              </a:rPr>
              <a:t>Përzgjedhja</a:t>
            </a:r>
            <a:r>
              <a:rPr lang="en-US" sz="2400" b="1" dirty="0" smtClean="0">
                <a:solidFill>
                  <a:srgbClr val="002060"/>
                </a:solidFill>
              </a:rPr>
              <a:t> e </a:t>
            </a:r>
            <a:r>
              <a:rPr lang="en-US" sz="2400" b="1" dirty="0" err="1" smtClean="0">
                <a:solidFill>
                  <a:srgbClr val="002060"/>
                </a:solidFill>
              </a:rPr>
              <a:t>lëndëve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dhe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krediteve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që</a:t>
            </a:r>
            <a:endParaRPr lang="en-US" sz="2400" b="1" dirty="0" smtClean="0">
              <a:solidFill>
                <a:srgbClr val="002060"/>
              </a:solidFill>
            </a:endParaRPr>
          </a:p>
          <a:p>
            <a:pPr marL="800100" lvl="1" indent="-342900">
              <a:lnSpc>
                <a:spcPct val="150000"/>
              </a:lnSpc>
            </a:pPr>
            <a:r>
              <a:rPr lang="en-US" sz="2400" b="1" dirty="0" err="1" smtClean="0">
                <a:solidFill>
                  <a:srgbClr val="002060"/>
                </a:solidFill>
              </a:rPr>
              <a:t>njihen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në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Universitetin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pritës</a:t>
            </a:r>
            <a:r>
              <a:rPr lang="en-US" sz="2400" b="1" dirty="0" smtClean="0">
                <a:solidFill>
                  <a:srgbClr val="002060"/>
                </a:solidFill>
              </a:rPr>
              <a:t>. </a:t>
            </a:r>
          </a:p>
          <a:p>
            <a:pPr marL="800100" lvl="1" indent="-342900"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</a:rPr>
              <a:t>2. </a:t>
            </a:r>
            <a:r>
              <a:rPr lang="en-US" sz="2400" b="1" dirty="0" err="1" smtClean="0">
                <a:solidFill>
                  <a:srgbClr val="002060"/>
                </a:solidFill>
              </a:rPr>
              <a:t>Konfirmimi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nga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Universiteti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</a:rPr>
              <a:t>pritës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</a:p>
          <a:p>
            <a:pPr marL="800100" lvl="1" indent="-342900">
              <a:lnSpc>
                <a:spcPct val="150000"/>
              </a:lnSpc>
            </a:pPr>
            <a:r>
              <a:rPr lang="en-US" sz="2400" b="1" dirty="0" smtClean="0">
                <a:solidFill>
                  <a:srgbClr val="002060"/>
                </a:solidFill>
              </a:rPr>
              <a:t>duke </a:t>
            </a:r>
            <a:r>
              <a:rPr lang="en-US" sz="2400" b="1" dirty="0" err="1" smtClean="0">
                <a:solidFill>
                  <a:srgbClr val="002060"/>
                </a:solidFill>
              </a:rPr>
              <a:t>përfshirë</a:t>
            </a:r>
            <a:endParaRPr lang="en-US" sz="2400" b="1" dirty="0" smtClean="0">
              <a:solidFill>
                <a:srgbClr val="002060"/>
              </a:solidFill>
            </a:endParaRPr>
          </a:p>
          <a:p>
            <a:pPr marL="800100" lvl="1" indent="-342900"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</a:rPr>
              <a:t>	</a:t>
            </a:r>
            <a:r>
              <a:rPr lang="en-US" sz="2400" b="1" dirty="0" smtClean="0">
                <a:solidFill>
                  <a:srgbClr val="002060"/>
                </a:solidFill>
              </a:rPr>
              <a:t>	* </a:t>
            </a:r>
            <a:r>
              <a:rPr lang="en-US" sz="2400" b="1" dirty="0" err="1" smtClean="0">
                <a:solidFill>
                  <a:srgbClr val="002060"/>
                </a:solidFill>
              </a:rPr>
              <a:t>periudhën</a:t>
            </a:r>
            <a:r>
              <a:rPr lang="en-US" sz="2400" b="1" dirty="0" smtClean="0">
                <a:solidFill>
                  <a:srgbClr val="002060"/>
                </a:solidFill>
              </a:rPr>
              <a:t> e </a:t>
            </a:r>
            <a:r>
              <a:rPr lang="en-US" sz="2400" b="1" dirty="0" err="1" smtClean="0">
                <a:solidFill>
                  <a:srgbClr val="002060"/>
                </a:solidFill>
              </a:rPr>
              <a:t>mobilitetit</a:t>
            </a:r>
            <a:endParaRPr lang="en-US" sz="2400" b="1" dirty="0" smtClean="0">
              <a:solidFill>
                <a:srgbClr val="002060"/>
              </a:solidFill>
            </a:endParaRPr>
          </a:p>
          <a:p>
            <a:pPr marL="800100" lvl="1" indent="-342900"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</a:rPr>
              <a:t>	</a:t>
            </a:r>
            <a:r>
              <a:rPr lang="en-US" sz="2400" b="1" dirty="0" smtClean="0">
                <a:solidFill>
                  <a:srgbClr val="002060"/>
                </a:solidFill>
              </a:rPr>
              <a:t> *  bursa </a:t>
            </a:r>
            <a:r>
              <a:rPr lang="en-US" sz="2400" b="1" dirty="0" err="1" smtClean="0">
                <a:solidFill>
                  <a:srgbClr val="002060"/>
                </a:solidFill>
              </a:rPr>
              <a:t>mujore</a:t>
            </a:r>
            <a:endParaRPr lang="en-US" sz="2400" b="1" dirty="0" smtClean="0">
              <a:solidFill>
                <a:srgbClr val="002060"/>
              </a:solidFill>
            </a:endParaRPr>
          </a:p>
          <a:p>
            <a:pPr marL="800100" lvl="1" indent="-342900">
              <a:lnSpc>
                <a:spcPct val="150000"/>
              </a:lnSpc>
            </a:pPr>
            <a:r>
              <a:rPr lang="en-US" sz="2400" b="1" dirty="0">
                <a:solidFill>
                  <a:srgbClr val="002060"/>
                </a:solidFill>
              </a:rPr>
              <a:t>	</a:t>
            </a:r>
            <a:r>
              <a:rPr lang="en-US" sz="2400" b="1" dirty="0" smtClean="0">
                <a:solidFill>
                  <a:srgbClr val="002060"/>
                </a:solidFill>
              </a:rPr>
              <a:t> *  </a:t>
            </a:r>
            <a:r>
              <a:rPr lang="en-US" sz="2400" b="1" dirty="0" err="1" smtClean="0">
                <a:solidFill>
                  <a:srgbClr val="002060"/>
                </a:solidFill>
              </a:rPr>
              <a:t>shpenzimet</a:t>
            </a:r>
            <a:r>
              <a:rPr lang="en-US" sz="2400" b="1" dirty="0" smtClean="0">
                <a:solidFill>
                  <a:srgbClr val="002060"/>
                </a:solidFill>
              </a:rPr>
              <a:t> e </a:t>
            </a:r>
            <a:r>
              <a:rPr lang="en-US" sz="2400" b="1" dirty="0" err="1" smtClean="0">
                <a:solidFill>
                  <a:srgbClr val="002060"/>
                </a:solidFill>
              </a:rPr>
              <a:t>udhëtimit</a:t>
            </a:r>
            <a:r>
              <a:rPr lang="en-US" sz="2400" b="1" dirty="0" smtClean="0">
                <a:solidFill>
                  <a:srgbClr val="002060"/>
                </a:solidFill>
              </a:rPr>
              <a:t> </a:t>
            </a:r>
          </a:p>
          <a:p>
            <a:pPr marL="800100" lvl="1" indent="-342900">
              <a:lnSpc>
                <a:spcPct val="150000"/>
              </a:lnSpc>
            </a:pPr>
            <a:endParaRPr lang="en-US" b="1" dirty="0" smtClean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869" y="1695449"/>
            <a:ext cx="4272181" cy="490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3997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utreach Powerpoint slides1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6"/>
            <a:ext cx="12192000" cy="68397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937" y="242843"/>
            <a:ext cx="6883400" cy="9779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95291" y="439405"/>
            <a:ext cx="49341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</a:rPr>
              <a:t>    </a:t>
            </a:r>
            <a:r>
              <a:rPr lang="en-US" sz="3200" b="1" dirty="0" err="1" smtClean="0">
                <a:solidFill>
                  <a:schemeClr val="accent1">
                    <a:lumMod val="50000"/>
                  </a:schemeClr>
                </a:solidFill>
              </a:rPr>
              <a:t>Viza</a:t>
            </a: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1">
                    <a:lumMod val="50000"/>
                  </a:schemeClr>
                </a:solidFill>
              </a:rPr>
              <a:t>në</a:t>
            </a:r>
            <a:r>
              <a:rPr lang="en-US" sz="32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200" b="1" dirty="0" err="1" smtClean="0">
                <a:solidFill>
                  <a:schemeClr val="accent1">
                    <a:lumMod val="50000"/>
                  </a:schemeClr>
                </a:solidFill>
              </a:rPr>
              <a:t>Ambasadë</a:t>
            </a:r>
            <a:endParaRPr lang="en-US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1" name="Picture 10" descr="logo UE Black.png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559" y="56147"/>
            <a:ext cx="1319134" cy="13641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451" y="1344568"/>
            <a:ext cx="9525000" cy="27035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33475" y="4886325"/>
            <a:ext cx="10020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en-US" sz="2400" b="1" dirty="0" err="1" smtClean="0">
                <a:solidFill>
                  <a:srgbClr val="0070C0"/>
                </a:solidFill>
              </a:rPr>
              <a:t>Caktimi</a:t>
            </a:r>
            <a:r>
              <a:rPr lang="en-US" sz="2400" b="1" dirty="0" smtClean="0">
                <a:solidFill>
                  <a:srgbClr val="0070C0"/>
                </a:solidFill>
              </a:rPr>
              <a:t> I </a:t>
            </a:r>
            <a:r>
              <a:rPr lang="en-US" sz="2400" b="1" dirty="0" err="1" smtClean="0">
                <a:solidFill>
                  <a:srgbClr val="0070C0"/>
                </a:solidFill>
              </a:rPr>
              <a:t>takimit</a:t>
            </a:r>
            <a:r>
              <a:rPr lang="en-US" sz="2400" b="1" dirty="0" smtClean="0">
                <a:solidFill>
                  <a:srgbClr val="0070C0"/>
                </a:solidFill>
              </a:rPr>
              <a:t> online </a:t>
            </a:r>
            <a:r>
              <a:rPr lang="en-US" sz="2400" b="1" dirty="0" err="1" smtClean="0">
                <a:solidFill>
                  <a:srgbClr val="0070C0"/>
                </a:solidFill>
              </a:rPr>
              <a:t>në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Ambasadë</a:t>
            </a:r>
            <a:endParaRPr lang="en-US" sz="2400" b="1" dirty="0" smtClean="0">
              <a:solidFill>
                <a:srgbClr val="0070C0"/>
              </a:solidFill>
            </a:endParaRPr>
          </a:p>
          <a:p>
            <a:pPr marL="342900" indent="-342900" algn="just">
              <a:buAutoNum type="arabicPeriod"/>
            </a:pPr>
            <a:r>
              <a:rPr lang="en-US" sz="2400" b="1" dirty="0" err="1" smtClean="0">
                <a:solidFill>
                  <a:srgbClr val="0070C0"/>
                </a:solidFill>
              </a:rPr>
              <a:t>Dita</a:t>
            </a:r>
            <a:r>
              <a:rPr lang="en-US" sz="2400" b="1" dirty="0" smtClean="0">
                <a:solidFill>
                  <a:srgbClr val="0070C0"/>
                </a:solidFill>
              </a:rPr>
              <a:t> e </a:t>
            </a:r>
            <a:r>
              <a:rPr lang="en-US" sz="2400" b="1" dirty="0" err="1" smtClean="0">
                <a:solidFill>
                  <a:srgbClr val="0070C0"/>
                </a:solidFill>
              </a:rPr>
              <a:t>takimit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dhe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dokumentat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shoqëruese</a:t>
            </a:r>
            <a:endParaRPr lang="en-US" sz="2400" b="1" dirty="0" smtClean="0">
              <a:solidFill>
                <a:srgbClr val="0070C0"/>
              </a:solidFill>
            </a:endParaRPr>
          </a:p>
          <a:p>
            <a:pPr marL="342900" indent="-342900" algn="just">
              <a:buAutoNum type="arabicPeriod"/>
            </a:pPr>
            <a:r>
              <a:rPr lang="en-US" sz="2400" b="1" dirty="0" err="1" smtClean="0">
                <a:solidFill>
                  <a:srgbClr val="0070C0"/>
                </a:solidFill>
              </a:rPr>
              <a:t>Marrja</a:t>
            </a:r>
            <a:r>
              <a:rPr lang="en-US" sz="2400" b="1" dirty="0" smtClean="0">
                <a:solidFill>
                  <a:srgbClr val="0070C0"/>
                </a:solidFill>
              </a:rPr>
              <a:t> e </a:t>
            </a:r>
            <a:r>
              <a:rPr lang="en-US" sz="2400" b="1" dirty="0" err="1" smtClean="0">
                <a:solidFill>
                  <a:srgbClr val="0070C0"/>
                </a:solidFill>
              </a:rPr>
              <a:t>vizës</a:t>
            </a:r>
            <a:endParaRPr lang="en-US" sz="2400" b="1" dirty="0">
              <a:solidFill>
                <a:srgbClr val="0070C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275" y="3800654"/>
            <a:ext cx="200025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8105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333749"/>
            <a:ext cx="8972550" cy="176213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8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HERE I AM</a:t>
            </a:r>
            <a:endParaRPr lang="en-US" sz="8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" name="Picture 4" descr="Rezultate imazhesh për erasmus+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245" y="-485775"/>
            <a:ext cx="9002305" cy="434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 blu.jpg"/>
          <p:cNvPicPr>
            <a:picLocks noGrp="1" noChangeAspect="1"/>
          </p:cNvPicPr>
          <p:nvPr isPhoto="1"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2612296" y="192504"/>
            <a:ext cx="6275032" cy="18127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70" y="2005262"/>
            <a:ext cx="11183273" cy="4130758"/>
          </a:xfrm>
          <a:prstGeom prst="rect">
            <a:avLst/>
          </a:prstGeom>
        </p:spPr>
      </p:pic>
      <p:pic>
        <p:nvPicPr>
          <p:cNvPr id="6" name="Picture 5" descr="Rezultate imazhesh për erasmus+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370" y="4434431"/>
            <a:ext cx="3607607" cy="256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1418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1038</TotalTime>
  <Words>463</Words>
  <Application>Microsoft Office PowerPoint</Application>
  <PresentationFormat>Custom</PresentationFormat>
  <Paragraphs>96</Paragraphs>
  <Slides>15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Eda Çela</cp:lastModifiedBy>
  <cp:revision>177</cp:revision>
  <cp:lastPrinted>2018-01-23T09:18:22Z</cp:lastPrinted>
  <dcterms:created xsi:type="dcterms:W3CDTF">2018-01-16T09:05:19Z</dcterms:created>
  <dcterms:modified xsi:type="dcterms:W3CDTF">2018-02-14T11:57:01Z</dcterms:modified>
</cp:coreProperties>
</file>